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Lst>
  <p:notesMasterIdLst>
    <p:notesMasterId r:id="rId19"/>
  </p:notesMasterIdLst>
  <p:sldIdLst>
    <p:sldId id="256" r:id="rId2"/>
    <p:sldId id="285" r:id="rId3"/>
    <p:sldId id="262" r:id="rId4"/>
    <p:sldId id="263" r:id="rId5"/>
    <p:sldId id="275" r:id="rId6"/>
    <p:sldId id="276" r:id="rId7"/>
    <p:sldId id="259" r:id="rId8"/>
    <p:sldId id="280" r:id="rId9"/>
    <p:sldId id="264" r:id="rId10"/>
    <p:sldId id="267" r:id="rId11"/>
    <p:sldId id="265" r:id="rId12"/>
    <p:sldId id="283" r:id="rId13"/>
    <p:sldId id="282" r:id="rId14"/>
    <p:sldId id="273" r:id="rId15"/>
    <p:sldId id="274" r:id="rId16"/>
    <p:sldId id="284" r:id="rId17"/>
    <p:sldId id="279" r:id="rId18"/>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40FF"/>
    <a:srgbClr val="0432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858"/>
    <p:restoredTop sz="94715"/>
  </p:normalViewPr>
  <p:slideViewPr>
    <p:cSldViewPr snapToGrid="0">
      <p:cViewPr varScale="1">
        <p:scale>
          <a:sx n="140" d="100"/>
          <a:sy n="140" d="100"/>
        </p:scale>
        <p:origin x="200" y="54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487767564"/>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6970984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g5026c7ddb4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7" name="Google Shape;137;g5026c7ddb4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438520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g50729819ba_51_3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9" name="Google Shape;189;g50729819ba_51_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4145063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g50729819ba_51_4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5" name="Google Shape;195;g50729819ba_51_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567469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3e5af7fc79_0_20: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8" name="Google Shape;88;g3e5af7fc79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922950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3e52c310dd_0_551: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0" name="Google Shape;100;g3e52c310dd_0_5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12303401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5026c7ddb4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g5026c7ddb4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944145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5026c7ddb4_0_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9" name="Google Shape;119;g5026c7ddb4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275264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g5026c7ddb4_0_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1" name="Google Shape;131;g5026c7ddb4_0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4725973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g5026c7ddb4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9" name="Google Shape;149;g5026c7ddb4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705516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g5026c7ddb4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7" name="Google Shape;137;g5026c7ddb4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014216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g5026c7ddb4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7" name="Google Shape;137;g5026c7ddb4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2658159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40E161B0-7D86-4323-A66E-9C8598A87687}" type="datetimeFigureOut">
              <a:rPr lang="en-US" smtClean="0"/>
              <a:t>3/15/19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003173623"/>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0E161B0-7D86-4323-A66E-9C8598A87687}" type="datetimeFigureOut">
              <a:rPr lang="en-US" smtClean="0"/>
              <a:t>3/15/19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1946598342"/>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0E161B0-7D86-4323-A66E-9C8598A87687}" type="datetimeFigureOut">
              <a:rPr lang="en-US" smtClean="0"/>
              <a:t>3/15/19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1852750431"/>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17070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905256"/>
            <a:ext cx="8520600" cy="4151561"/>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dirty="0"/>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3367172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89490"/>
            <a:ext cx="7886700" cy="662679"/>
          </a:xfrm>
        </p:spPr>
        <p:txBody>
          <a:bodyPr/>
          <a:lstStyle/>
          <a:p>
            <a:r>
              <a:rPr lang="en-US" dirty="0"/>
              <a:t>Click to edit Master title style</a:t>
            </a:r>
          </a:p>
        </p:txBody>
      </p:sp>
      <p:sp>
        <p:nvSpPr>
          <p:cNvPr id="3" name="Content Placeholder 2"/>
          <p:cNvSpPr>
            <a:spLocks noGrp="1"/>
          </p:cNvSpPr>
          <p:nvPr>
            <p:ph idx="1"/>
          </p:nvPr>
        </p:nvSpPr>
        <p:spPr>
          <a:xfrm>
            <a:off x="628650" y="825910"/>
            <a:ext cx="7886700" cy="38068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0E161B0-7D86-4323-A66E-9C8598A87687}" type="datetimeFigureOut">
              <a:rPr lang="en-US" smtClean="0"/>
              <a:t>3/15/19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096467312"/>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0E161B0-7D86-4323-A66E-9C8598A87687}" type="datetimeFigureOut">
              <a:rPr lang="en-US" smtClean="0"/>
              <a:t>3/15/19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618918861"/>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0E161B0-7D86-4323-A66E-9C8598A87687}" type="datetimeFigureOut">
              <a:rPr lang="en-US" smtClean="0"/>
              <a:t>3/15/19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79606071"/>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n-US"/>
              <a:t>Click to edit Master title style</a:t>
            </a:r>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1878806"/>
            <a:ext cx="3887391"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0E161B0-7D86-4323-A66E-9C8598A87687}" type="datetimeFigureOut">
              <a:rPr lang="en-US" smtClean="0"/>
              <a:t>3/15/19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253215829"/>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0E161B0-7D86-4323-A66E-9C8598A87687}" type="datetimeFigureOut">
              <a:rPr lang="en-US" smtClean="0"/>
              <a:t>3/15/19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667066434"/>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E161B0-7D86-4323-A66E-9C8598A87687}" type="datetimeFigureOut">
              <a:rPr lang="en-US" smtClean="0"/>
              <a:t>3/15/19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8698565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0E161B0-7D86-4323-A66E-9C8598A87687}" type="datetimeFigureOut">
              <a:rPr lang="en-US" smtClean="0"/>
              <a:t>3/15/19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415758190"/>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740569"/>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0E161B0-7D86-4323-A66E-9C8598A87687}" type="datetimeFigureOut">
              <a:rPr lang="en-US" smtClean="0"/>
              <a:t>3/15/19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6983915"/>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40E161B0-7D86-4323-A66E-9C8598A87687}" type="datetimeFigureOut">
              <a:rPr lang="en-US" smtClean="0"/>
              <a:t>3/15/19</a:t>
            </a:fld>
            <a:endParaRPr lang="en-US"/>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pPr marL="0" lvl="0" indent="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7350665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sldNum="0"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1143000" y="841772"/>
            <a:ext cx="6858000" cy="17907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dirty="0"/>
              <a:t>How to Be an Area Chair </a:t>
            </a:r>
            <a:br>
              <a:rPr lang="en" dirty="0"/>
            </a:br>
            <a:r>
              <a:rPr lang="en" dirty="0"/>
              <a:t>for ICCV</a:t>
            </a:r>
            <a:endParaRPr dirty="0"/>
          </a:p>
        </p:txBody>
      </p:sp>
      <p:sp>
        <p:nvSpPr>
          <p:cNvPr id="55" name="Google Shape;55;p13"/>
          <p:cNvSpPr txBox="1">
            <a:spLocks noGrp="1"/>
          </p:cNvSpPr>
          <p:nvPr>
            <p:ph type="subTitle" idx="1"/>
          </p:nvPr>
        </p:nvSpPr>
        <p:spPr>
          <a:xfrm>
            <a:off x="1143000" y="2701527"/>
            <a:ext cx="6858000" cy="1512663"/>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lang="en-US" dirty="0"/>
          </a:p>
          <a:p>
            <a:pPr marL="0" lvl="0" indent="0">
              <a:spcBef>
                <a:spcPts val="0"/>
              </a:spcBef>
              <a:spcAft>
                <a:spcPts val="0"/>
              </a:spcAft>
              <a:buNone/>
            </a:pPr>
            <a:r>
              <a:rPr lang="en-US" dirty="0"/>
              <a:t>Compiled by Lana Lazebnik</a:t>
            </a:r>
          </a:p>
          <a:p>
            <a:pPr marL="0" lvl="0" indent="0">
              <a:spcBef>
                <a:spcPts val="0"/>
              </a:spcBef>
              <a:spcAft>
                <a:spcPts val="0"/>
              </a:spcAft>
              <a:buNone/>
            </a:pPr>
            <a:r>
              <a:rPr lang="en-US" dirty="0"/>
              <a:t>Based on materials by CVPR 2019 Program Chairs (Derek Hoiem, Gang Hua, Abhinav Gupta, and </a:t>
            </a:r>
            <a:r>
              <a:rPr lang="en-US" dirty="0" err="1"/>
              <a:t>Zhuowen</a:t>
            </a:r>
            <a:r>
              <a:rPr lang="en-US" dirty="0"/>
              <a:t> Tu)</a:t>
            </a:r>
          </a:p>
          <a:p>
            <a:pPr marL="0" lvl="0" indent="0">
              <a:spcBef>
                <a:spcPts val="0"/>
              </a:spcBef>
              <a:spcAft>
                <a:spcPts val="0"/>
              </a:spcAft>
              <a:buNone/>
            </a:pPr>
            <a:r>
              <a:rPr lang="en-US" dirty="0"/>
              <a:t>and David Forsyth and Aaron </a:t>
            </a:r>
            <a:r>
              <a:rPr lang="en-US" dirty="0" err="1"/>
              <a:t>Hertzmann</a:t>
            </a:r>
            <a:endParaRPr lang="en-US" dirty="0"/>
          </a:p>
          <a:p>
            <a:pPr marL="0" lvl="0" indent="0">
              <a:spcBef>
                <a:spcPts val="0"/>
              </a:spcBef>
              <a:spcAft>
                <a:spcPts val="0"/>
              </a:spcAft>
              <a:buNone/>
            </a:pP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24"/>
          <p:cNvSpPr txBox="1">
            <a:spLocks noGrp="1"/>
          </p:cNvSpPr>
          <p:nvPr>
            <p:ph type="title"/>
          </p:nvPr>
        </p:nvSpPr>
        <p:spPr>
          <a:prstGeom prst="rect">
            <a:avLst/>
          </a:prstGeom>
        </p:spPr>
        <p:txBody>
          <a:bodyPr spcFirstLastPara="1" vert="horz" wrap="square" lIns="68569" tIns="34275" rIns="68569" bIns="34275" rtlCol="0" anchor="ctr" anchorCtr="0">
            <a:noAutofit/>
          </a:bodyPr>
          <a:lstStyle/>
          <a:p>
            <a:pPr>
              <a:spcBef>
                <a:spcPts val="0"/>
              </a:spcBef>
            </a:pPr>
            <a:r>
              <a:rPr lang="en-US" dirty="0"/>
              <a:t>How to decide</a:t>
            </a:r>
            <a:endParaRPr dirty="0"/>
          </a:p>
        </p:txBody>
      </p:sp>
      <p:sp>
        <p:nvSpPr>
          <p:cNvPr id="152" name="Google Shape;152;p24"/>
          <p:cNvSpPr txBox="1">
            <a:spLocks noGrp="1"/>
          </p:cNvSpPr>
          <p:nvPr>
            <p:ph idx="1"/>
          </p:nvPr>
        </p:nvSpPr>
        <p:spPr>
          <a:xfrm>
            <a:off x="236485" y="825910"/>
            <a:ext cx="8615855" cy="3806813"/>
          </a:xfrm>
          <a:prstGeom prst="rect">
            <a:avLst/>
          </a:prstGeom>
        </p:spPr>
        <p:txBody>
          <a:bodyPr spcFirstLastPara="1" vert="horz" wrap="square" lIns="68569" tIns="34275" rIns="68569" bIns="34275" rtlCol="0" anchor="t" anchorCtr="0">
            <a:noAutofit/>
          </a:bodyPr>
          <a:lstStyle/>
          <a:p>
            <a:r>
              <a:rPr lang="en-US" dirty="0"/>
              <a:t>Judge each paper based on its own merits, not some ranking with respect to other submissions to the conference. There is no global quota on the number of papers we can accept.</a:t>
            </a:r>
          </a:p>
          <a:p>
            <a:endParaRPr lang="en-US" dirty="0"/>
          </a:p>
          <a:p>
            <a:r>
              <a:rPr lang="en-US" dirty="0"/>
              <a:t>For unanimous accepts or rejects, just follow the reviewers (but do a sanity check in case the reviews are completely off or missed something).</a:t>
            </a:r>
            <a:endParaRPr dirty="0"/>
          </a:p>
          <a:p>
            <a:r>
              <a:rPr lang="en-US" dirty="0"/>
              <a:t>For all other cases: Read reviews, see if you agree with claims.</a:t>
            </a:r>
            <a:endParaRPr dirty="0"/>
          </a:p>
          <a:p>
            <a:pPr lvl="1"/>
            <a:r>
              <a:rPr lang="en-US" dirty="0"/>
              <a:t>Which arguments did the reviewers make that you find compelling?</a:t>
            </a:r>
          </a:p>
          <a:p>
            <a:pPr lvl="1"/>
            <a:r>
              <a:rPr lang="en-US" dirty="0"/>
              <a:t>Pay more attention to the </a:t>
            </a:r>
            <a:r>
              <a:rPr lang="en-US" b="1" dirty="0"/>
              <a:t>arguments</a:t>
            </a:r>
            <a:r>
              <a:rPr lang="en-US" dirty="0"/>
              <a:t> than the </a:t>
            </a:r>
            <a:r>
              <a:rPr lang="en-US" b="1" dirty="0"/>
              <a:t>ratings</a:t>
            </a:r>
            <a:r>
              <a:rPr lang="en-US" dirty="0"/>
              <a:t>!</a:t>
            </a:r>
            <a:endParaRPr dirty="0"/>
          </a:p>
          <a:p>
            <a:r>
              <a:rPr lang="en-US" dirty="0"/>
              <a:t>If you aren’t sure: get help from secondary meta-reviewer or another expert AC of your choice (contact the Program Chairs first to check for conflicts).</a:t>
            </a:r>
            <a:endParaRPr dirty="0"/>
          </a:p>
        </p:txBody>
      </p:sp>
    </p:spTree>
    <p:extLst>
      <p:ext uri="{BB962C8B-B14F-4D97-AF65-F5344CB8AC3E}">
        <p14:creationId xmlns:p14="http://schemas.microsoft.com/office/powerpoint/2010/main" val="26622931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22"/>
          <p:cNvSpPr txBox="1">
            <a:spLocks noGrp="1"/>
          </p:cNvSpPr>
          <p:nvPr>
            <p:ph type="title"/>
          </p:nvPr>
        </p:nvSpPr>
        <p:spPr>
          <a:prstGeom prst="rect">
            <a:avLst/>
          </a:prstGeom>
        </p:spPr>
        <p:txBody>
          <a:bodyPr spcFirstLastPara="1" vert="horz" wrap="square" lIns="68569" tIns="34275" rIns="68569" bIns="34275" rtlCol="0" anchor="ctr" anchorCtr="0">
            <a:noAutofit/>
          </a:bodyPr>
          <a:lstStyle/>
          <a:p>
            <a:pPr>
              <a:spcBef>
                <a:spcPts val="0"/>
              </a:spcBef>
            </a:pPr>
            <a:r>
              <a:rPr lang="en-US" dirty="0"/>
              <a:t>How to write meta-reviews</a:t>
            </a:r>
            <a:endParaRPr dirty="0"/>
          </a:p>
        </p:txBody>
      </p:sp>
      <p:sp>
        <p:nvSpPr>
          <p:cNvPr id="140" name="Google Shape;140;p22"/>
          <p:cNvSpPr txBox="1">
            <a:spLocks noGrp="1"/>
          </p:cNvSpPr>
          <p:nvPr>
            <p:ph idx="1"/>
          </p:nvPr>
        </p:nvSpPr>
        <p:spPr>
          <a:prstGeom prst="rect">
            <a:avLst/>
          </a:prstGeom>
        </p:spPr>
        <p:txBody>
          <a:bodyPr spcFirstLastPara="1" vert="horz" wrap="square" lIns="68569" tIns="34275" rIns="68569" bIns="34275" rtlCol="0" anchor="t" anchorCtr="0">
            <a:noAutofit/>
          </a:bodyPr>
          <a:lstStyle/>
          <a:p>
            <a:r>
              <a:rPr lang="en-US" dirty="0"/>
              <a:t>A meta-review is a </a:t>
            </a:r>
            <a:r>
              <a:rPr lang="en-US" b="1" dirty="0"/>
              <a:t>well-founded argument</a:t>
            </a:r>
            <a:r>
              <a:rPr lang="en-US" dirty="0"/>
              <a:t> that a paper does/doesn’t meet the criteria for acceptance. It is </a:t>
            </a:r>
            <a:r>
              <a:rPr lang="en-US" i="1" dirty="0"/>
              <a:t>not</a:t>
            </a:r>
            <a:r>
              <a:rPr lang="en-US" dirty="0"/>
              <a:t> simply a summary of the individual reviews. Especially in the case of difficult “reject” decisions, you must reconcile the reviews and give explicit justification for the final recommendation.</a:t>
            </a:r>
          </a:p>
          <a:p>
            <a:r>
              <a:rPr lang="en-US" b="1" dirty="0"/>
              <a:t>Key principle: </a:t>
            </a:r>
            <a:r>
              <a:rPr lang="en-US" dirty="0"/>
              <a:t>would a reasonable author object to the meta-review as the basis for the decision?</a:t>
            </a:r>
          </a:p>
          <a:p>
            <a:r>
              <a:rPr lang="en-US" dirty="0"/>
              <a:t>Use impersonal language: AC, ACs, authors -- not “I”, “you”.</a:t>
            </a:r>
          </a:p>
          <a:p>
            <a:r>
              <a:rPr lang="en-US" dirty="0"/>
              <a:t>Take care when reviewers don’t agree and especially if your decision goes against the majority.</a:t>
            </a:r>
          </a:p>
          <a:p>
            <a:r>
              <a:rPr lang="en-US" b="1" dirty="0"/>
              <a:t>Secondary meta-reviewer must proofread every meta-review to make sure it meets standards.</a:t>
            </a:r>
          </a:p>
        </p:txBody>
      </p:sp>
    </p:spTree>
    <p:extLst>
      <p:ext uri="{BB962C8B-B14F-4D97-AF65-F5344CB8AC3E}">
        <p14:creationId xmlns:p14="http://schemas.microsoft.com/office/powerpoint/2010/main" val="17479393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22"/>
          <p:cNvSpPr txBox="1">
            <a:spLocks noGrp="1"/>
          </p:cNvSpPr>
          <p:nvPr>
            <p:ph type="title"/>
          </p:nvPr>
        </p:nvSpPr>
        <p:spPr>
          <a:prstGeom prst="rect">
            <a:avLst/>
          </a:prstGeom>
        </p:spPr>
        <p:txBody>
          <a:bodyPr spcFirstLastPara="1" vert="horz" wrap="square" lIns="68569" tIns="34275" rIns="68569" bIns="34275" rtlCol="0" anchor="ctr" anchorCtr="0">
            <a:noAutofit/>
          </a:bodyPr>
          <a:lstStyle/>
          <a:p>
            <a:pPr>
              <a:spcBef>
                <a:spcPts val="0"/>
              </a:spcBef>
            </a:pPr>
            <a:r>
              <a:rPr lang="en-US" dirty="0"/>
              <a:t>Meta-reviews for easy cases</a:t>
            </a:r>
            <a:endParaRPr dirty="0"/>
          </a:p>
        </p:txBody>
      </p:sp>
      <p:sp>
        <p:nvSpPr>
          <p:cNvPr id="140" name="Google Shape;140;p22"/>
          <p:cNvSpPr txBox="1">
            <a:spLocks noGrp="1"/>
          </p:cNvSpPr>
          <p:nvPr>
            <p:ph idx="1"/>
          </p:nvPr>
        </p:nvSpPr>
        <p:spPr>
          <a:prstGeom prst="rect">
            <a:avLst/>
          </a:prstGeom>
        </p:spPr>
        <p:txBody>
          <a:bodyPr spcFirstLastPara="1" vert="horz" wrap="square" lIns="68569" tIns="34275" rIns="68569" bIns="34275" rtlCol="0" anchor="t" anchorCtr="0">
            <a:noAutofit/>
          </a:bodyPr>
          <a:lstStyle/>
          <a:p>
            <a:r>
              <a:rPr lang="en-US" dirty="0"/>
              <a:t>When all reviewers agree, a couple of sentences will suffice.</a:t>
            </a:r>
          </a:p>
          <a:p>
            <a:r>
              <a:rPr lang="en-US" dirty="0"/>
              <a:t>In cases of acceptance, </a:t>
            </a:r>
            <a:r>
              <a:rPr lang="en-US" b="1" dirty="0"/>
              <a:t>do not </a:t>
            </a:r>
            <a:r>
              <a:rPr lang="en-US" dirty="0"/>
              <a:t>mention oral vs. poster recommendation</a:t>
            </a:r>
            <a:r>
              <a:rPr lang="en-US" b="1" dirty="0"/>
              <a:t> </a:t>
            </a:r>
            <a:r>
              <a:rPr lang="en-US" dirty="0"/>
              <a:t>in your meta-review since this status will not be finalized until later by the PCs.</a:t>
            </a:r>
          </a:p>
          <a:p>
            <a:r>
              <a:rPr lang="en-US" dirty="0"/>
              <a:t>In cases of rejection, briefly mention the main reasons for rejection and </a:t>
            </a:r>
            <a:r>
              <a:rPr lang="en-US" b="1" dirty="0"/>
              <a:t>acknowledge the rebuttal </a:t>
            </a:r>
            <a:r>
              <a:rPr lang="en-US" dirty="0"/>
              <a:t>(if only to say that it was missing or did not change anybody’s mind).</a:t>
            </a:r>
          </a:p>
          <a:p>
            <a:r>
              <a:rPr lang="en-US" dirty="0"/>
              <a:t>Examples:</a:t>
            </a:r>
          </a:p>
          <a:p>
            <a:pPr lvl="1"/>
            <a:r>
              <a:rPr lang="en-US" dirty="0"/>
              <a:t>“Three reviewers agree that the paper contains technical errors and is not clearly written. There is no rebuttal.”</a:t>
            </a:r>
          </a:p>
          <a:p>
            <a:pPr lvl="1"/>
            <a:r>
              <a:rPr lang="en-US" dirty="0"/>
              <a:t>“Three reviewers find that the paper is below ICCV standards due to a lack of novelty and insufficient experimental validation. The rebuttal did not assuage these concerns.”</a:t>
            </a:r>
          </a:p>
        </p:txBody>
      </p:sp>
    </p:spTree>
    <p:extLst>
      <p:ext uri="{BB962C8B-B14F-4D97-AF65-F5344CB8AC3E}">
        <p14:creationId xmlns:p14="http://schemas.microsoft.com/office/powerpoint/2010/main" val="10004155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22"/>
          <p:cNvSpPr txBox="1">
            <a:spLocks noGrp="1"/>
          </p:cNvSpPr>
          <p:nvPr>
            <p:ph type="title"/>
          </p:nvPr>
        </p:nvSpPr>
        <p:spPr>
          <a:prstGeom prst="rect">
            <a:avLst/>
          </a:prstGeom>
        </p:spPr>
        <p:txBody>
          <a:bodyPr spcFirstLastPara="1" vert="horz" wrap="square" lIns="68569" tIns="34275" rIns="68569" bIns="34275" rtlCol="0" anchor="ctr" anchorCtr="0">
            <a:noAutofit/>
          </a:bodyPr>
          <a:lstStyle/>
          <a:p>
            <a:pPr>
              <a:spcBef>
                <a:spcPts val="0"/>
              </a:spcBef>
            </a:pPr>
            <a:r>
              <a:rPr lang="en-US" dirty="0"/>
              <a:t>Meta-reviews for difficult cases</a:t>
            </a:r>
            <a:endParaRPr dirty="0"/>
          </a:p>
        </p:txBody>
      </p:sp>
      <p:sp>
        <p:nvSpPr>
          <p:cNvPr id="140" name="Google Shape;140;p22"/>
          <p:cNvSpPr txBox="1">
            <a:spLocks noGrp="1"/>
          </p:cNvSpPr>
          <p:nvPr>
            <p:ph idx="1"/>
          </p:nvPr>
        </p:nvSpPr>
        <p:spPr>
          <a:prstGeom prst="rect">
            <a:avLst/>
          </a:prstGeom>
        </p:spPr>
        <p:txBody>
          <a:bodyPr spcFirstLastPara="1" vert="horz" wrap="square" lIns="68569" tIns="34275" rIns="68569" bIns="34275" rtlCol="0" anchor="t" anchorCtr="0">
            <a:noAutofit/>
          </a:bodyPr>
          <a:lstStyle/>
          <a:p>
            <a:pPr marL="0" indent="0">
              <a:buNone/>
            </a:pPr>
            <a:r>
              <a:rPr lang="en-US" dirty="0">
                <a:solidFill>
                  <a:schemeClr val="dk1"/>
                </a:solidFill>
                <a:ea typeface="Calibri"/>
                <a:cs typeface="Calibri"/>
                <a:sym typeface="Calibri"/>
              </a:rPr>
              <a:t>If referees disagree or make borderline recommendations:</a:t>
            </a:r>
          </a:p>
          <a:p>
            <a:pPr marL="685800" lvl="1" indent="-342900">
              <a:buFont typeface="+mj-lt"/>
              <a:buAutoNum type="arabicPeriod"/>
            </a:pPr>
            <a:r>
              <a:rPr lang="en-US" b="1" dirty="0"/>
              <a:t>Summarize the main arguments </a:t>
            </a:r>
            <a:r>
              <a:rPr lang="en-US" dirty="0"/>
              <a:t>of the reviewers.</a:t>
            </a:r>
          </a:p>
          <a:p>
            <a:pPr marL="685800" lvl="1" indent="-342900">
              <a:buFont typeface="+mj-lt"/>
              <a:buAutoNum type="arabicPeriod"/>
            </a:pPr>
            <a:r>
              <a:rPr lang="en-US" dirty="0"/>
              <a:t>Indicate whether the </a:t>
            </a:r>
            <a:r>
              <a:rPr lang="en-US" b="1" dirty="0"/>
              <a:t>rebuttal</a:t>
            </a:r>
            <a:r>
              <a:rPr lang="en-US" dirty="0"/>
              <a:t> removed any initial concerns (if there was no rebuttal, explicitly state “there was no rebuttal”).</a:t>
            </a:r>
          </a:p>
          <a:p>
            <a:pPr marL="685800" lvl="1" indent="-342900">
              <a:buFont typeface="+mj-lt"/>
              <a:buAutoNum type="arabicPeriod"/>
            </a:pPr>
            <a:r>
              <a:rPr lang="en-US" dirty="0">
                <a:solidFill>
                  <a:schemeClr val="dk1"/>
                </a:solidFill>
                <a:ea typeface="Calibri"/>
                <a:cs typeface="Calibri"/>
                <a:sym typeface="Calibri"/>
              </a:rPr>
              <a:t>Summarize any substantive points from the </a:t>
            </a:r>
            <a:r>
              <a:rPr lang="en-US" b="1" dirty="0">
                <a:solidFill>
                  <a:schemeClr val="dk1"/>
                </a:solidFill>
                <a:ea typeface="Calibri"/>
                <a:cs typeface="Calibri"/>
                <a:sym typeface="Calibri"/>
              </a:rPr>
              <a:t>reviewer discussion </a:t>
            </a:r>
            <a:r>
              <a:rPr lang="en-US" dirty="0">
                <a:solidFill>
                  <a:schemeClr val="dk1"/>
                </a:solidFill>
                <a:ea typeface="Calibri"/>
                <a:cs typeface="Calibri"/>
                <a:sym typeface="Calibri"/>
              </a:rPr>
              <a:t>(authors will not see the discussion).</a:t>
            </a:r>
          </a:p>
          <a:p>
            <a:pPr marL="685800" lvl="1" indent="-342900">
              <a:buFont typeface="+mj-lt"/>
              <a:buAutoNum type="arabicPeriod"/>
            </a:pPr>
            <a:r>
              <a:rPr lang="en-US" dirty="0">
                <a:solidFill>
                  <a:schemeClr val="dk1"/>
                </a:solidFill>
                <a:ea typeface="Calibri"/>
                <a:cs typeface="Calibri"/>
                <a:sym typeface="Calibri"/>
              </a:rPr>
              <a:t>Reconcile all the above information and </a:t>
            </a:r>
            <a:r>
              <a:rPr lang="en-US" b="1" dirty="0">
                <a:solidFill>
                  <a:schemeClr val="dk1"/>
                </a:solidFill>
                <a:ea typeface="Calibri"/>
                <a:cs typeface="Calibri"/>
                <a:sym typeface="Calibri"/>
              </a:rPr>
              <a:t>explain the main factors for your decision.</a:t>
            </a:r>
          </a:p>
          <a:p>
            <a:pPr marL="685800" lvl="1" indent="-342900">
              <a:buFont typeface="+mj-lt"/>
              <a:buAutoNum type="arabicPeriod"/>
            </a:pPr>
            <a:r>
              <a:rPr lang="en-US" dirty="0"/>
              <a:t>Discuss your decision with the </a:t>
            </a:r>
            <a:r>
              <a:rPr lang="en-US" b="1" dirty="0"/>
              <a:t>secondary meta-reviewer</a:t>
            </a:r>
            <a:r>
              <a:rPr lang="en-US" dirty="0"/>
              <a:t>. Include “This paper was discussed by two ACs” or similar language.</a:t>
            </a:r>
          </a:p>
          <a:p>
            <a:pPr marL="342900" lvl="1" indent="0">
              <a:buNone/>
            </a:pPr>
            <a:endParaRPr lang="en-US" dirty="0"/>
          </a:p>
        </p:txBody>
      </p:sp>
    </p:spTree>
    <p:extLst>
      <p:ext uri="{BB962C8B-B14F-4D97-AF65-F5344CB8AC3E}">
        <p14:creationId xmlns:p14="http://schemas.microsoft.com/office/powerpoint/2010/main" val="40425531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Google Shape;191;p30"/>
          <p:cNvSpPr txBox="1">
            <a:spLocks noGrp="1"/>
          </p:cNvSpPr>
          <p:nvPr>
            <p:ph type="title"/>
          </p:nvPr>
        </p:nvSpPr>
        <p:spPr>
          <a:prstGeom prst="rect">
            <a:avLst/>
          </a:prstGeom>
        </p:spPr>
        <p:txBody>
          <a:bodyPr spcFirstLastPara="1" vert="horz" wrap="square" lIns="68569" tIns="34275" rIns="68569" bIns="34275" rtlCol="0" anchor="ctr" anchorCtr="0">
            <a:noAutofit/>
          </a:bodyPr>
          <a:lstStyle/>
          <a:p>
            <a:pPr>
              <a:spcBef>
                <a:spcPts val="0"/>
              </a:spcBef>
            </a:pPr>
            <a:r>
              <a:rPr lang="en-US" dirty="0"/>
              <a:t>Good meta-review</a:t>
            </a:r>
            <a:endParaRPr dirty="0"/>
          </a:p>
        </p:txBody>
      </p:sp>
      <p:sp>
        <p:nvSpPr>
          <p:cNvPr id="192" name="Google Shape;192;p30"/>
          <p:cNvSpPr txBox="1">
            <a:spLocks noGrp="1"/>
          </p:cNvSpPr>
          <p:nvPr>
            <p:ph idx="1"/>
          </p:nvPr>
        </p:nvSpPr>
        <p:spPr>
          <a:xfrm>
            <a:off x="628650" y="825910"/>
            <a:ext cx="6292412" cy="3806813"/>
          </a:xfrm>
          <a:prstGeom prst="rect">
            <a:avLst/>
          </a:prstGeom>
        </p:spPr>
        <p:txBody>
          <a:bodyPr spcFirstLastPara="1" vert="horz" wrap="square" lIns="68569" tIns="34275" rIns="68569" bIns="34275" rtlCol="0" anchor="t" anchorCtr="0">
            <a:noAutofit/>
          </a:bodyPr>
          <a:lstStyle/>
          <a:p>
            <a:pPr marL="0" indent="0">
              <a:lnSpc>
                <a:spcPct val="100000"/>
              </a:lnSpc>
              <a:spcBef>
                <a:spcPts val="0"/>
              </a:spcBef>
              <a:buNone/>
            </a:pPr>
            <a:r>
              <a:rPr lang="en-US" sz="1800" dirty="0">
                <a:solidFill>
                  <a:srgbClr val="FF0000"/>
                </a:solidFill>
              </a:rPr>
              <a:t>Initially, R1 and R2 liked the main idea of the paper and gave it a positive recommendation, but R3, who wrote the most in-depth review, found that the experimental results were insufficient. In particular, all the experiments in the paper are on one small dataset [anon].</a:t>
            </a:r>
            <a:r>
              <a:rPr lang="en-US" sz="1800" dirty="0"/>
              <a:t> </a:t>
            </a:r>
            <a:r>
              <a:rPr lang="en-US" sz="1800" dirty="0">
                <a:solidFill>
                  <a:srgbClr val="0432FF"/>
                </a:solidFill>
              </a:rPr>
              <a:t>In the rebuttal, the authors responded that there is no ground truth available for other datasets. </a:t>
            </a:r>
            <a:r>
              <a:rPr lang="en-US" sz="1800" dirty="0">
                <a:solidFill>
                  <a:srgbClr val="FF40FF"/>
                </a:solidFill>
              </a:rPr>
              <a:t>But in the subsequent discussion, R3 pointed out that other datasets provide ground truth, e.g. [anon] and [anon], and also that the comparisons given in the paper contradict the reported results in [anon]. R1 and R2 acknowledged the validity of these concerns, but kept the same rating. </a:t>
            </a:r>
            <a:r>
              <a:rPr lang="en-US" sz="1800" dirty="0">
                <a:solidFill>
                  <a:srgbClr val="7030A0"/>
                </a:solidFill>
              </a:rPr>
              <a:t>The AC finds the arguments of R3 to be the most persuasive. To properly validate their approach, the authors need to address the discrepancies with prior work and evaluate on the datasets pointed out by R3. </a:t>
            </a:r>
            <a:r>
              <a:rPr lang="en-US" sz="1800" dirty="0">
                <a:solidFill>
                  <a:schemeClr val="accent6">
                    <a:lumMod val="75000"/>
                  </a:schemeClr>
                </a:solidFill>
              </a:rPr>
              <a:t>This decision was discussed with and approved by the secondary meta-reviewer.</a:t>
            </a:r>
            <a:endParaRPr sz="1800" dirty="0">
              <a:solidFill>
                <a:schemeClr val="accent6">
                  <a:lumMod val="75000"/>
                </a:schemeClr>
              </a:solidFill>
            </a:endParaRPr>
          </a:p>
        </p:txBody>
      </p:sp>
      <p:sp>
        <p:nvSpPr>
          <p:cNvPr id="2" name="TextBox 1">
            <a:extLst>
              <a:ext uri="{FF2B5EF4-FFF2-40B4-BE49-F238E27FC236}">
                <a16:creationId xmlns:a16="http://schemas.microsoft.com/office/drawing/2014/main" id="{CB64D24F-5244-A04E-8BF1-44B0E6831446}"/>
              </a:ext>
            </a:extLst>
          </p:cNvPr>
          <p:cNvSpPr txBox="1"/>
          <p:nvPr/>
        </p:nvSpPr>
        <p:spPr>
          <a:xfrm>
            <a:off x="6698974" y="994844"/>
            <a:ext cx="2445026" cy="461665"/>
          </a:xfrm>
          <a:prstGeom prst="rect">
            <a:avLst/>
          </a:prstGeom>
          <a:noFill/>
        </p:spPr>
        <p:txBody>
          <a:bodyPr wrap="square" rtlCol="0">
            <a:spAutoFit/>
          </a:bodyPr>
          <a:lstStyle/>
          <a:p>
            <a:pPr marL="342900" lvl="1"/>
            <a:r>
              <a:rPr lang="en-US" sz="1200" dirty="0">
                <a:solidFill>
                  <a:srgbClr val="FF0000"/>
                </a:solidFill>
              </a:rPr>
              <a:t>1. Summarize the main arguments of the reviewers</a:t>
            </a:r>
          </a:p>
        </p:txBody>
      </p:sp>
      <p:sp>
        <p:nvSpPr>
          <p:cNvPr id="5" name="TextBox 4">
            <a:extLst>
              <a:ext uri="{FF2B5EF4-FFF2-40B4-BE49-F238E27FC236}">
                <a16:creationId xmlns:a16="http://schemas.microsoft.com/office/drawing/2014/main" id="{529B73CB-D942-F74B-B028-D95752E42D24}"/>
              </a:ext>
            </a:extLst>
          </p:cNvPr>
          <p:cNvSpPr txBox="1"/>
          <p:nvPr/>
        </p:nvSpPr>
        <p:spPr>
          <a:xfrm>
            <a:off x="6804879" y="1837124"/>
            <a:ext cx="2120462" cy="646331"/>
          </a:xfrm>
          <a:prstGeom prst="rect">
            <a:avLst/>
          </a:prstGeom>
          <a:noFill/>
        </p:spPr>
        <p:txBody>
          <a:bodyPr wrap="square" rtlCol="0">
            <a:spAutoFit/>
          </a:bodyPr>
          <a:lstStyle/>
          <a:p>
            <a:pPr marL="342900" lvl="1"/>
            <a:r>
              <a:rPr lang="en-US" sz="1200" dirty="0">
                <a:solidFill>
                  <a:srgbClr val="0432FF"/>
                </a:solidFill>
              </a:rPr>
              <a:t>2. Indicate whether the rebuttal removed any of the original concerns</a:t>
            </a:r>
          </a:p>
        </p:txBody>
      </p:sp>
      <p:sp>
        <p:nvSpPr>
          <p:cNvPr id="6" name="TextBox 5">
            <a:extLst>
              <a:ext uri="{FF2B5EF4-FFF2-40B4-BE49-F238E27FC236}">
                <a16:creationId xmlns:a16="http://schemas.microsoft.com/office/drawing/2014/main" id="{7D7AB6E8-7FEC-964D-8DB4-3D1CA89E08DA}"/>
              </a:ext>
            </a:extLst>
          </p:cNvPr>
          <p:cNvSpPr txBox="1"/>
          <p:nvPr/>
        </p:nvSpPr>
        <p:spPr>
          <a:xfrm>
            <a:off x="6987209" y="2600084"/>
            <a:ext cx="1938132" cy="830997"/>
          </a:xfrm>
          <a:prstGeom prst="rect">
            <a:avLst/>
          </a:prstGeom>
          <a:noFill/>
        </p:spPr>
        <p:txBody>
          <a:bodyPr wrap="square" rtlCol="0">
            <a:spAutoFit/>
          </a:bodyPr>
          <a:lstStyle/>
          <a:p>
            <a:pPr marL="342900" lvl="1"/>
            <a:r>
              <a:rPr lang="en-US" sz="1200" dirty="0">
                <a:solidFill>
                  <a:srgbClr val="FF40FF"/>
                </a:solidFill>
              </a:rPr>
              <a:t>3. Summarize any substantive points from the reviewer discussion</a:t>
            </a:r>
          </a:p>
        </p:txBody>
      </p:sp>
      <p:sp>
        <p:nvSpPr>
          <p:cNvPr id="7" name="TextBox 6">
            <a:extLst>
              <a:ext uri="{FF2B5EF4-FFF2-40B4-BE49-F238E27FC236}">
                <a16:creationId xmlns:a16="http://schemas.microsoft.com/office/drawing/2014/main" id="{22BD6294-034A-944B-B316-B3A9F82D4462}"/>
              </a:ext>
            </a:extLst>
          </p:cNvPr>
          <p:cNvSpPr txBox="1"/>
          <p:nvPr/>
        </p:nvSpPr>
        <p:spPr>
          <a:xfrm>
            <a:off x="6802478" y="3487054"/>
            <a:ext cx="2120462" cy="830997"/>
          </a:xfrm>
          <a:prstGeom prst="rect">
            <a:avLst/>
          </a:prstGeom>
          <a:noFill/>
        </p:spPr>
        <p:txBody>
          <a:bodyPr wrap="square" rtlCol="0">
            <a:spAutoFit/>
          </a:bodyPr>
          <a:lstStyle/>
          <a:p>
            <a:pPr marL="342900" lvl="1"/>
            <a:r>
              <a:rPr lang="en-US" sz="1200" dirty="0">
                <a:solidFill>
                  <a:srgbClr val="7030A0"/>
                </a:solidFill>
              </a:rPr>
              <a:t>4. Reconcile the above information and explain the main factors for your decision</a:t>
            </a:r>
          </a:p>
        </p:txBody>
      </p:sp>
      <p:sp>
        <p:nvSpPr>
          <p:cNvPr id="8" name="TextBox 7">
            <a:extLst>
              <a:ext uri="{FF2B5EF4-FFF2-40B4-BE49-F238E27FC236}">
                <a16:creationId xmlns:a16="http://schemas.microsoft.com/office/drawing/2014/main" id="{D3593A68-8306-5045-9ADE-842F4DB43BF9}"/>
              </a:ext>
            </a:extLst>
          </p:cNvPr>
          <p:cNvSpPr txBox="1"/>
          <p:nvPr/>
        </p:nvSpPr>
        <p:spPr>
          <a:xfrm>
            <a:off x="6608334" y="4392015"/>
            <a:ext cx="2314606" cy="646331"/>
          </a:xfrm>
          <a:prstGeom prst="rect">
            <a:avLst/>
          </a:prstGeom>
          <a:noFill/>
        </p:spPr>
        <p:txBody>
          <a:bodyPr wrap="square" rtlCol="0">
            <a:spAutoFit/>
          </a:bodyPr>
          <a:lstStyle/>
          <a:p>
            <a:pPr marL="342900" lvl="1"/>
            <a:r>
              <a:rPr lang="en-US" sz="1200" dirty="0">
                <a:solidFill>
                  <a:schemeClr val="accent6">
                    <a:lumMod val="75000"/>
                  </a:schemeClr>
                </a:solidFill>
              </a:rPr>
              <a:t>5. Discuss your decision with the secondary meta-reviewer</a:t>
            </a:r>
          </a:p>
        </p:txBody>
      </p:sp>
    </p:spTree>
    <p:extLst>
      <p:ext uri="{BB962C8B-B14F-4D97-AF65-F5344CB8AC3E}">
        <p14:creationId xmlns:p14="http://schemas.microsoft.com/office/powerpoint/2010/main" val="7308497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Google Shape;197;p31"/>
          <p:cNvSpPr txBox="1">
            <a:spLocks noGrp="1"/>
          </p:cNvSpPr>
          <p:nvPr>
            <p:ph type="title"/>
          </p:nvPr>
        </p:nvSpPr>
        <p:spPr>
          <a:prstGeom prst="rect">
            <a:avLst/>
          </a:prstGeom>
        </p:spPr>
        <p:txBody>
          <a:bodyPr spcFirstLastPara="1" vert="horz" wrap="square" lIns="68569" tIns="34275" rIns="68569" bIns="34275" rtlCol="0" anchor="ctr" anchorCtr="0">
            <a:noAutofit/>
          </a:bodyPr>
          <a:lstStyle/>
          <a:p>
            <a:pPr>
              <a:spcBef>
                <a:spcPts val="0"/>
              </a:spcBef>
            </a:pPr>
            <a:r>
              <a:rPr lang="en-US"/>
              <a:t>Not good enough</a:t>
            </a:r>
            <a:endParaRPr/>
          </a:p>
        </p:txBody>
      </p:sp>
      <p:sp>
        <p:nvSpPr>
          <p:cNvPr id="198" name="Google Shape;198;p31"/>
          <p:cNvSpPr txBox="1">
            <a:spLocks noGrp="1"/>
          </p:cNvSpPr>
          <p:nvPr>
            <p:ph idx="1"/>
          </p:nvPr>
        </p:nvSpPr>
        <p:spPr>
          <a:prstGeom prst="rect">
            <a:avLst/>
          </a:prstGeom>
        </p:spPr>
        <p:txBody>
          <a:bodyPr spcFirstLastPara="1" vert="horz" wrap="square" lIns="68569" tIns="34275" rIns="68569" bIns="34275" rtlCol="0" anchor="t" anchorCtr="0">
            <a:noAutofit/>
          </a:bodyPr>
          <a:lstStyle/>
          <a:p>
            <a:pPr marL="0" indent="0">
              <a:buNone/>
            </a:pPr>
            <a:r>
              <a:rPr lang="en-US" dirty="0"/>
              <a:t>“R1 liked the paper for reason X. R2 disliked aspect Y. R3 disliked aspect Z. Therefore the paper was rejected.”</a:t>
            </a:r>
          </a:p>
          <a:p>
            <a:r>
              <a:rPr lang="en-US" sz="1800" dirty="0"/>
              <a:t>Good start, but you need to explicitly reconcile the three reviews.</a:t>
            </a:r>
            <a:endParaRPr sz="1800" dirty="0"/>
          </a:p>
          <a:p>
            <a:pPr marL="0" indent="0">
              <a:lnSpc>
                <a:spcPct val="100000"/>
              </a:lnSpc>
              <a:spcBef>
                <a:spcPts val="0"/>
              </a:spcBef>
              <a:buClr>
                <a:srgbClr val="000000"/>
              </a:buClr>
              <a:buSzPts val="1100"/>
              <a:buNone/>
            </a:pPr>
            <a:endParaRPr lang="en-US" dirty="0"/>
          </a:p>
          <a:p>
            <a:pPr marL="0" indent="0">
              <a:lnSpc>
                <a:spcPct val="100000"/>
              </a:lnSpc>
              <a:spcBef>
                <a:spcPts val="0"/>
              </a:spcBef>
              <a:buClr>
                <a:srgbClr val="000000"/>
              </a:buClr>
              <a:buSzPts val="1100"/>
              <a:buNone/>
            </a:pPr>
            <a:r>
              <a:rPr lang="en-US" dirty="0"/>
              <a:t>“Reviewers all say that they are OK if the paper is rejected, and we have many good papers.”</a:t>
            </a:r>
          </a:p>
          <a:p>
            <a:pPr>
              <a:lnSpc>
                <a:spcPct val="100000"/>
              </a:lnSpc>
              <a:spcBef>
                <a:spcPts val="0"/>
              </a:spcBef>
              <a:buClr>
                <a:srgbClr val="000000"/>
              </a:buClr>
              <a:buSzPts val="1100"/>
            </a:pPr>
            <a:r>
              <a:rPr lang="en-US" sz="1800" dirty="0"/>
              <a:t>Really bad, reads as though the decision on this paper depended on decisions made on other papers, or as though the AC pressured the reviewers to reject.</a:t>
            </a:r>
            <a:endParaRPr sz="1800" dirty="0"/>
          </a:p>
          <a:p>
            <a:endParaRPr dirty="0"/>
          </a:p>
        </p:txBody>
      </p:sp>
    </p:spTree>
    <p:extLst>
      <p:ext uri="{BB962C8B-B14F-4D97-AF65-F5344CB8AC3E}">
        <p14:creationId xmlns:p14="http://schemas.microsoft.com/office/powerpoint/2010/main" val="42543263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0D70CC-1163-0948-949C-E23D8941B160}"/>
              </a:ext>
            </a:extLst>
          </p:cNvPr>
          <p:cNvSpPr>
            <a:spLocks noGrp="1"/>
          </p:cNvSpPr>
          <p:nvPr>
            <p:ph type="title"/>
          </p:nvPr>
        </p:nvSpPr>
        <p:spPr/>
        <p:txBody>
          <a:bodyPr/>
          <a:lstStyle/>
          <a:p>
            <a:r>
              <a:rPr lang="en-US" dirty="0"/>
              <a:t>Overruling reviewers</a:t>
            </a:r>
          </a:p>
        </p:txBody>
      </p:sp>
      <p:sp>
        <p:nvSpPr>
          <p:cNvPr id="3" name="Content Placeholder 2">
            <a:extLst>
              <a:ext uri="{FF2B5EF4-FFF2-40B4-BE49-F238E27FC236}">
                <a16:creationId xmlns:a16="http://schemas.microsoft.com/office/drawing/2014/main" id="{BF71C28D-1CF2-7943-B006-3F294A7D9502}"/>
              </a:ext>
            </a:extLst>
          </p:cNvPr>
          <p:cNvSpPr>
            <a:spLocks noGrp="1"/>
          </p:cNvSpPr>
          <p:nvPr>
            <p:ph idx="1"/>
          </p:nvPr>
        </p:nvSpPr>
        <p:spPr/>
        <p:txBody>
          <a:bodyPr>
            <a:normAutofit/>
          </a:bodyPr>
          <a:lstStyle/>
          <a:p>
            <a:r>
              <a:rPr lang="en-US" dirty="0"/>
              <a:t>If all reviewers agree that a paper should be rejected, we expect the paper to be accepted ONLY if there are unusual circumstances, e.g., three exceptionally poor or misguided reviews.</a:t>
            </a:r>
          </a:p>
          <a:p>
            <a:r>
              <a:rPr lang="en-US" dirty="0"/>
              <a:t>If all reviewers agree that a paper should be accepted we expect the paper to be rejected ONLY if there are unusual circumstances, e.g., a major technical error, fraud, or plagiarism that are not detected by reviewers.</a:t>
            </a:r>
          </a:p>
          <a:p>
            <a:r>
              <a:rPr lang="en-US" dirty="0">
                <a:solidFill>
                  <a:schemeClr val="dk1"/>
                </a:solidFill>
                <a:ea typeface="Calibri"/>
                <a:cs typeface="Calibri"/>
                <a:sym typeface="Calibri"/>
              </a:rPr>
              <a:t>If you wish to overrule a unanimous reviewer recommendation:</a:t>
            </a:r>
          </a:p>
          <a:p>
            <a:pPr lvl="1"/>
            <a:r>
              <a:rPr lang="en-US" dirty="0">
                <a:solidFill>
                  <a:schemeClr val="dk1"/>
                </a:solidFill>
                <a:ea typeface="Calibri"/>
                <a:cs typeface="Calibri"/>
                <a:sym typeface="Calibri"/>
              </a:rPr>
              <a:t>Secondary meta-reviewer must agree with decision.</a:t>
            </a:r>
          </a:p>
          <a:p>
            <a:pPr lvl="1"/>
            <a:r>
              <a:rPr lang="en-US" dirty="0">
                <a:solidFill>
                  <a:schemeClr val="dk1"/>
                </a:solidFill>
                <a:ea typeface="Calibri"/>
                <a:cs typeface="Calibri"/>
                <a:sym typeface="Calibri"/>
              </a:rPr>
              <a:t>You must contact the PCs for approval.</a:t>
            </a:r>
            <a:endParaRPr lang="en-US" dirty="0"/>
          </a:p>
        </p:txBody>
      </p:sp>
    </p:spTree>
    <p:extLst>
      <p:ext uri="{BB962C8B-B14F-4D97-AF65-F5344CB8AC3E}">
        <p14:creationId xmlns:p14="http://schemas.microsoft.com/office/powerpoint/2010/main" val="37606797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AFB6C4C6-FB5C-5F42-B815-E227FB3B2967}"/>
              </a:ext>
            </a:extLst>
          </p:cNvPr>
          <p:cNvSpPr>
            <a:spLocks noGrp="1"/>
          </p:cNvSpPr>
          <p:nvPr>
            <p:ph type="title"/>
          </p:nvPr>
        </p:nvSpPr>
        <p:spPr/>
        <p:txBody>
          <a:bodyPr>
            <a:normAutofit/>
          </a:bodyPr>
          <a:lstStyle/>
          <a:p>
            <a:r>
              <a:rPr lang="en-US" dirty="0"/>
              <a:t>Main take-aways</a:t>
            </a:r>
          </a:p>
        </p:txBody>
      </p:sp>
      <p:sp>
        <p:nvSpPr>
          <p:cNvPr id="3" name="Text Placeholder 2"/>
          <p:cNvSpPr>
            <a:spLocks noGrp="1"/>
          </p:cNvSpPr>
          <p:nvPr>
            <p:ph idx="1"/>
          </p:nvPr>
        </p:nvSpPr>
        <p:spPr/>
        <p:txBody>
          <a:bodyPr>
            <a:normAutofit fontScale="92500" lnSpcReduction="20000"/>
          </a:bodyPr>
          <a:lstStyle/>
          <a:p>
            <a:pPr marL="571500" indent="-457200">
              <a:lnSpc>
                <a:spcPct val="110000"/>
              </a:lnSpc>
              <a:buFont typeface="+mj-lt"/>
              <a:buAutoNum type="arabicPeriod"/>
            </a:pPr>
            <a:r>
              <a:rPr lang="en-US" b="1" dirty="0"/>
              <a:t>Invest your time in picking the right reviewers for each paper. </a:t>
            </a:r>
            <a:r>
              <a:rPr lang="en-US" dirty="0"/>
              <a:t>Don’t rely solely on the paper matching tools. </a:t>
            </a:r>
            <a:br>
              <a:rPr lang="en-US" dirty="0"/>
            </a:br>
            <a:endParaRPr lang="en-US" b="1" dirty="0"/>
          </a:p>
          <a:p>
            <a:pPr marL="571500" indent="-457200">
              <a:lnSpc>
                <a:spcPct val="110000"/>
              </a:lnSpc>
              <a:buAutoNum type="arabicPeriod"/>
            </a:pPr>
            <a:r>
              <a:rPr lang="en-US" dirty="0"/>
              <a:t>Make a </a:t>
            </a:r>
            <a:r>
              <a:rPr lang="en-US" b="1" dirty="0"/>
              <a:t>well-founded decision</a:t>
            </a:r>
            <a:r>
              <a:rPr lang="en-US" dirty="0"/>
              <a:t> for each paper, considering the </a:t>
            </a:r>
            <a:r>
              <a:rPr lang="en-US" b="1" dirty="0"/>
              <a:t>substantive points </a:t>
            </a:r>
            <a:r>
              <a:rPr lang="en-US" dirty="0"/>
              <a:t>raised by the reviewers and authors. Don’t rely solely on reviewer ratings.</a:t>
            </a:r>
            <a:br>
              <a:rPr lang="en-US" dirty="0"/>
            </a:br>
            <a:endParaRPr lang="en-US" dirty="0"/>
          </a:p>
          <a:p>
            <a:pPr marL="571500" indent="-457200">
              <a:lnSpc>
                <a:spcPct val="110000"/>
              </a:lnSpc>
              <a:buAutoNum type="arabicPeriod"/>
            </a:pPr>
            <a:r>
              <a:rPr lang="en-US" dirty="0"/>
              <a:t>Write a </a:t>
            </a:r>
            <a:r>
              <a:rPr lang="en-US" b="1" dirty="0"/>
              <a:t>meta-review </a:t>
            </a:r>
            <a:r>
              <a:rPr lang="en-US" dirty="0"/>
              <a:t>that fully justifies the decision to the authors. They should understand the reasons for the decision even if they don’t like it.</a:t>
            </a:r>
            <a:br>
              <a:rPr lang="en-US" dirty="0"/>
            </a:br>
            <a:endParaRPr lang="en-US" dirty="0"/>
          </a:p>
          <a:p>
            <a:pPr marL="571500" indent="-457200">
              <a:lnSpc>
                <a:spcPct val="110000"/>
              </a:lnSpc>
              <a:buAutoNum type="arabicPeriod"/>
            </a:pPr>
            <a:r>
              <a:rPr lang="en-US" dirty="0"/>
              <a:t>Always be respectful to the authors and reviewers, who put much time and trust into the process. And complete your tasks </a:t>
            </a:r>
            <a:r>
              <a:rPr lang="en-US" b="1" dirty="0"/>
              <a:t>on time</a:t>
            </a:r>
            <a:r>
              <a:rPr lang="en-US" dirty="0"/>
              <a:t>!</a:t>
            </a:r>
          </a:p>
        </p:txBody>
      </p:sp>
    </p:spTree>
    <p:extLst>
      <p:ext uri="{BB962C8B-B14F-4D97-AF65-F5344CB8AC3E}">
        <p14:creationId xmlns:p14="http://schemas.microsoft.com/office/powerpoint/2010/main" val="37708428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0C4086-4292-8B45-8131-CFE9D770442E}"/>
              </a:ext>
            </a:extLst>
          </p:cNvPr>
          <p:cNvSpPr>
            <a:spLocks noGrp="1"/>
          </p:cNvSpPr>
          <p:nvPr>
            <p:ph type="title"/>
          </p:nvPr>
        </p:nvSpPr>
        <p:spPr/>
        <p:txBody>
          <a:bodyPr>
            <a:normAutofit/>
          </a:bodyPr>
          <a:lstStyle/>
          <a:p>
            <a:r>
              <a:rPr lang="en-US" dirty="0"/>
              <a:t>Guiding principles</a:t>
            </a:r>
          </a:p>
        </p:txBody>
      </p:sp>
      <p:sp>
        <p:nvSpPr>
          <p:cNvPr id="3" name="Text Placeholder 2">
            <a:extLst>
              <a:ext uri="{FF2B5EF4-FFF2-40B4-BE49-F238E27FC236}">
                <a16:creationId xmlns:a16="http://schemas.microsoft.com/office/drawing/2014/main" id="{7944EA63-CFF0-6D45-9605-7B9CBB26B91D}"/>
              </a:ext>
            </a:extLst>
          </p:cNvPr>
          <p:cNvSpPr>
            <a:spLocks noGrp="1"/>
          </p:cNvSpPr>
          <p:nvPr>
            <p:ph idx="1"/>
          </p:nvPr>
        </p:nvSpPr>
        <p:spPr/>
        <p:txBody>
          <a:bodyPr>
            <a:normAutofit/>
          </a:bodyPr>
          <a:lstStyle/>
          <a:p>
            <a:pPr>
              <a:lnSpc>
                <a:spcPct val="100000"/>
              </a:lnSpc>
            </a:pPr>
            <a:r>
              <a:rPr lang="en-US" dirty="0"/>
              <a:t>We want to make the best decisions we can to serve the community.</a:t>
            </a:r>
          </a:p>
          <a:p>
            <a:pPr>
              <a:lnSpc>
                <a:spcPct val="100000"/>
              </a:lnSpc>
            </a:pPr>
            <a:r>
              <a:rPr lang="en-US" dirty="0"/>
              <a:t>We want these decisions to be transparent to the authors. While an author may not be happy with a decision, he/she should understand why the decision was made.</a:t>
            </a:r>
          </a:p>
          <a:p>
            <a:pPr>
              <a:lnSpc>
                <a:spcPct val="100000"/>
              </a:lnSpc>
            </a:pPr>
            <a:r>
              <a:rPr lang="en-US" dirty="0"/>
              <a:t>We want reasonable consistency across area chairs.</a:t>
            </a:r>
          </a:p>
          <a:p>
            <a:pPr marL="114300" indent="0">
              <a:lnSpc>
                <a:spcPct val="100000"/>
              </a:lnSpc>
              <a:buNone/>
            </a:pPr>
            <a:endParaRPr lang="en-US" dirty="0"/>
          </a:p>
          <a:p>
            <a:pPr>
              <a:lnSpc>
                <a:spcPct val="100000"/>
              </a:lnSpc>
            </a:pPr>
            <a:r>
              <a:rPr lang="en-US" dirty="0"/>
              <a:t>Much of your work will be routine administration; you're serving the community, and you might be dealing with relatively few papers whose fate you can change. HOWEVER: those are the most important cases, where your contribution is extremely valuable. </a:t>
            </a:r>
          </a:p>
        </p:txBody>
      </p:sp>
    </p:spTree>
    <p:extLst>
      <p:ext uri="{BB962C8B-B14F-4D97-AF65-F5344CB8AC3E}">
        <p14:creationId xmlns:p14="http://schemas.microsoft.com/office/powerpoint/2010/main" val="18774112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9"/>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US" dirty="0"/>
              <a:t>The Decision Process: Overview</a:t>
            </a:r>
            <a:endParaRPr dirty="0"/>
          </a:p>
        </p:txBody>
      </p:sp>
      <p:sp>
        <p:nvSpPr>
          <p:cNvPr id="91" name="Google Shape;91;p19"/>
          <p:cNvSpPr/>
          <p:nvPr/>
        </p:nvSpPr>
        <p:spPr>
          <a:xfrm>
            <a:off x="764268" y="4235011"/>
            <a:ext cx="6083193" cy="691800"/>
          </a:xfrm>
          <a:prstGeom prst="rect">
            <a:avLst/>
          </a:prstGeom>
          <a:solidFill>
            <a:schemeClr val="accent1">
              <a:lumMod val="20000"/>
              <a:lumOff val="80000"/>
            </a:schemeClr>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a:spcBef>
                <a:spcPts val="0"/>
              </a:spcBef>
              <a:spcAft>
                <a:spcPts val="0"/>
              </a:spcAft>
              <a:buNone/>
            </a:pPr>
            <a:r>
              <a:rPr lang="en" dirty="0"/>
              <a:t>Reviewers</a:t>
            </a:r>
            <a:endParaRPr dirty="0"/>
          </a:p>
        </p:txBody>
      </p:sp>
      <p:sp>
        <p:nvSpPr>
          <p:cNvPr id="94" name="Google Shape;94;p19"/>
          <p:cNvSpPr/>
          <p:nvPr/>
        </p:nvSpPr>
        <p:spPr>
          <a:xfrm>
            <a:off x="2197377" y="2564993"/>
            <a:ext cx="1820700" cy="691800"/>
          </a:xfrm>
          <a:prstGeom prst="rect">
            <a:avLst/>
          </a:prstGeom>
          <a:solidFill>
            <a:schemeClr val="accent1">
              <a:lumMod val="20000"/>
              <a:lumOff val="80000"/>
            </a:schemeClr>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dirty="0"/>
              <a:t>Primary Area Chair </a:t>
            </a:r>
            <a:endParaRPr dirty="0"/>
          </a:p>
        </p:txBody>
      </p:sp>
      <p:sp>
        <p:nvSpPr>
          <p:cNvPr id="95" name="Google Shape;95;p19"/>
          <p:cNvSpPr/>
          <p:nvPr/>
        </p:nvSpPr>
        <p:spPr>
          <a:xfrm>
            <a:off x="4252427" y="2564993"/>
            <a:ext cx="1820700" cy="691800"/>
          </a:xfrm>
          <a:prstGeom prst="rect">
            <a:avLst/>
          </a:prstGeom>
          <a:solidFill>
            <a:schemeClr val="accent1">
              <a:lumMod val="20000"/>
              <a:lumOff val="80000"/>
            </a:schemeClr>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dirty="0"/>
              <a:t>Secondary Area Chair </a:t>
            </a:r>
            <a:endParaRPr dirty="0"/>
          </a:p>
        </p:txBody>
      </p:sp>
      <p:sp>
        <p:nvSpPr>
          <p:cNvPr id="96" name="Google Shape;96;p19"/>
          <p:cNvSpPr/>
          <p:nvPr/>
        </p:nvSpPr>
        <p:spPr>
          <a:xfrm>
            <a:off x="2633577" y="921987"/>
            <a:ext cx="2157600" cy="691800"/>
          </a:xfrm>
          <a:prstGeom prst="rect">
            <a:avLst/>
          </a:prstGeom>
          <a:solidFill>
            <a:schemeClr val="accent1">
              <a:lumMod val="20000"/>
              <a:lumOff val="80000"/>
            </a:schemeClr>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dirty="0"/>
              <a:t>Program Chairs </a:t>
            </a:r>
            <a:endParaRPr dirty="0"/>
          </a:p>
        </p:txBody>
      </p:sp>
      <p:sp>
        <p:nvSpPr>
          <p:cNvPr id="6" name="TextBox 5"/>
          <p:cNvSpPr txBox="1"/>
          <p:nvPr/>
        </p:nvSpPr>
        <p:spPr>
          <a:xfrm>
            <a:off x="1801886" y="1900579"/>
            <a:ext cx="1175657" cy="461665"/>
          </a:xfrm>
          <a:prstGeom prst="rect">
            <a:avLst/>
          </a:prstGeom>
          <a:noFill/>
        </p:spPr>
        <p:txBody>
          <a:bodyPr wrap="square" rtlCol="0">
            <a:spAutoFit/>
          </a:bodyPr>
          <a:lstStyle/>
          <a:p>
            <a:r>
              <a:rPr lang="en-US" sz="1200" dirty="0"/>
              <a:t>1. PCs assign papers to ACs</a:t>
            </a:r>
          </a:p>
        </p:txBody>
      </p:sp>
      <p:sp>
        <p:nvSpPr>
          <p:cNvPr id="18" name="TextBox 17"/>
          <p:cNvSpPr txBox="1"/>
          <p:nvPr/>
        </p:nvSpPr>
        <p:spPr>
          <a:xfrm>
            <a:off x="123085" y="2695030"/>
            <a:ext cx="2002221" cy="461665"/>
          </a:xfrm>
          <a:prstGeom prst="rect">
            <a:avLst/>
          </a:prstGeom>
          <a:noFill/>
        </p:spPr>
        <p:txBody>
          <a:bodyPr wrap="square" rtlCol="0">
            <a:spAutoFit/>
          </a:bodyPr>
          <a:lstStyle/>
          <a:p>
            <a:pPr algn="r"/>
            <a:r>
              <a:rPr lang="en-US" sz="1200" dirty="0"/>
              <a:t>2. Primary AC suggests reviewers</a:t>
            </a:r>
          </a:p>
        </p:txBody>
      </p:sp>
      <p:sp>
        <p:nvSpPr>
          <p:cNvPr id="31" name="Google Shape;93;p19"/>
          <p:cNvSpPr/>
          <p:nvPr/>
        </p:nvSpPr>
        <p:spPr>
          <a:xfrm>
            <a:off x="6723631" y="2817026"/>
            <a:ext cx="1258697" cy="691800"/>
          </a:xfrm>
          <a:prstGeom prst="rect">
            <a:avLst/>
          </a:prstGeom>
          <a:solidFill>
            <a:schemeClr val="accent1">
              <a:lumMod val="20000"/>
              <a:lumOff val="80000"/>
            </a:schemeClr>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dirty="0"/>
              <a:t>Authors</a:t>
            </a:r>
            <a:endParaRPr dirty="0"/>
          </a:p>
        </p:txBody>
      </p:sp>
      <p:sp>
        <p:nvSpPr>
          <p:cNvPr id="36" name="Down Arrow 35"/>
          <p:cNvSpPr/>
          <p:nvPr/>
        </p:nvSpPr>
        <p:spPr>
          <a:xfrm>
            <a:off x="2977543" y="1887410"/>
            <a:ext cx="211503" cy="49611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Down Arrow 46"/>
          <p:cNvSpPr/>
          <p:nvPr/>
        </p:nvSpPr>
        <p:spPr>
          <a:xfrm>
            <a:off x="2374195" y="3486859"/>
            <a:ext cx="211503" cy="49611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Down Arrow 47"/>
          <p:cNvSpPr/>
          <p:nvPr/>
        </p:nvSpPr>
        <p:spPr>
          <a:xfrm flipH="1" flipV="1">
            <a:off x="6691548" y="3638944"/>
            <a:ext cx="211503" cy="49611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Box 48"/>
          <p:cNvSpPr txBox="1"/>
          <p:nvPr/>
        </p:nvSpPr>
        <p:spPr>
          <a:xfrm>
            <a:off x="6939065" y="3622214"/>
            <a:ext cx="2204935" cy="646331"/>
          </a:xfrm>
          <a:prstGeom prst="rect">
            <a:avLst/>
          </a:prstGeom>
          <a:noFill/>
        </p:spPr>
        <p:txBody>
          <a:bodyPr wrap="square" rtlCol="0">
            <a:spAutoFit/>
          </a:bodyPr>
          <a:lstStyle/>
          <a:p>
            <a:r>
              <a:rPr lang="en-US" sz="1200" dirty="0"/>
              <a:t>4. Reviewers write reviews, which are released to authors (after AC checking for quality)</a:t>
            </a:r>
          </a:p>
        </p:txBody>
      </p:sp>
      <p:sp>
        <p:nvSpPr>
          <p:cNvPr id="50" name="Down Arrow 49"/>
          <p:cNvSpPr/>
          <p:nvPr/>
        </p:nvSpPr>
        <p:spPr>
          <a:xfrm flipH="1" flipV="1">
            <a:off x="4032502" y="3508826"/>
            <a:ext cx="211503" cy="49611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Down Arrow 50"/>
          <p:cNvSpPr/>
          <p:nvPr/>
        </p:nvSpPr>
        <p:spPr>
          <a:xfrm rot="14346538" flipH="1" flipV="1">
            <a:off x="6056232" y="3330303"/>
            <a:ext cx="217898" cy="90550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TextBox 52"/>
          <p:cNvSpPr txBox="1"/>
          <p:nvPr/>
        </p:nvSpPr>
        <p:spPr>
          <a:xfrm>
            <a:off x="4721871" y="3305943"/>
            <a:ext cx="1829350" cy="646331"/>
          </a:xfrm>
          <a:prstGeom prst="rect">
            <a:avLst/>
          </a:prstGeom>
          <a:noFill/>
        </p:spPr>
        <p:txBody>
          <a:bodyPr wrap="square" rtlCol="0">
            <a:spAutoFit/>
          </a:bodyPr>
          <a:lstStyle/>
          <a:p>
            <a:r>
              <a:rPr lang="en-US" sz="1200" dirty="0"/>
              <a:t>5. Authors provide rebuttal to reviewers and ACs</a:t>
            </a:r>
          </a:p>
        </p:txBody>
      </p:sp>
      <p:sp>
        <p:nvSpPr>
          <p:cNvPr id="55" name="Down Arrow 54"/>
          <p:cNvSpPr/>
          <p:nvPr/>
        </p:nvSpPr>
        <p:spPr>
          <a:xfrm flipH="1" flipV="1">
            <a:off x="4044750" y="1876212"/>
            <a:ext cx="211503" cy="49611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TextBox 55"/>
          <p:cNvSpPr txBox="1"/>
          <p:nvPr/>
        </p:nvSpPr>
        <p:spPr>
          <a:xfrm>
            <a:off x="4307069" y="1803437"/>
            <a:ext cx="3369867" cy="646331"/>
          </a:xfrm>
          <a:prstGeom prst="rect">
            <a:avLst/>
          </a:prstGeom>
          <a:noFill/>
        </p:spPr>
        <p:txBody>
          <a:bodyPr wrap="square" rtlCol="0">
            <a:spAutoFit/>
          </a:bodyPr>
          <a:lstStyle/>
          <a:p>
            <a:r>
              <a:rPr lang="en-US" sz="1200" dirty="0"/>
              <a:t>7. Area chairs discuss with reviewers and each other, make accept/reject decisions and oral recommendations</a:t>
            </a:r>
          </a:p>
        </p:txBody>
      </p:sp>
      <p:sp>
        <p:nvSpPr>
          <p:cNvPr id="57" name="TextBox 56"/>
          <p:cNvSpPr txBox="1"/>
          <p:nvPr/>
        </p:nvSpPr>
        <p:spPr>
          <a:xfrm>
            <a:off x="4791177" y="937781"/>
            <a:ext cx="2822695" cy="646331"/>
          </a:xfrm>
          <a:prstGeom prst="rect">
            <a:avLst/>
          </a:prstGeom>
          <a:noFill/>
        </p:spPr>
        <p:txBody>
          <a:bodyPr wrap="square" rtlCol="0">
            <a:spAutoFit/>
          </a:bodyPr>
          <a:lstStyle/>
          <a:p>
            <a:r>
              <a:rPr lang="en-US" sz="1200" dirty="0"/>
              <a:t>8. Program chairs finalize oral decisions based on space/time constraints</a:t>
            </a:r>
          </a:p>
        </p:txBody>
      </p:sp>
      <p:sp>
        <p:nvSpPr>
          <p:cNvPr id="58" name="TextBox 57"/>
          <p:cNvSpPr txBox="1"/>
          <p:nvPr/>
        </p:nvSpPr>
        <p:spPr>
          <a:xfrm>
            <a:off x="2863522" y="3447311"/>
            <a:ext cx="1157530" cy="646331"/>
          </a:xfrm>
          <a:prstGeom prst="rect">
            <a:avLst/>
          </a:prstGeom>
          <a:noFill/>
        </p:spPr>
        <p:txBody>
          <a:bodyPr wrap="square" rtlCol="0">
            <a:spAutoFit/>
          </a:bodyPr>
          <a:lstStyle/>
          <a:p>
            <a:pPr algn="r"/>
            <a:r>
              <a:rPr lang="en-US" sz="1200" dirty="0"/>
              <a:t>6. Reviewers update final reviews</a:t>
            </a:r>
          </a:p>
        </p:txBody>
      </p:sp>
      <p:sp>
        <p:nvSpPr>
          <p:cNvPr id="22" name="TextBox 21">
            <a:extLst>
              <a:ext uri="{FF2B5EF4-FFF2-40B4-BE49-F238E27FC236}">
                <a16:creationId xmlns:a16="http://schemas.microsoft.com/office/drawing/2014/main" id="{C4CF34D4-43FA-A743-BC01-4E81FEB46C69}"/>
              </a:ext>
            </a:extLst>
          </p:cNvPr>
          <p:cNvSpPr txBox="1"/>
          <p:nvPr/>
        </p:nvSpPr>
        <p:spPr>
          <a:xfrm>
            <a:off x="-58837" y="3411752"/>
            <a:ext cx="2289809" cy="646331"/>
          </a:xfrm>
          <a:prstGeom prst="rect">
            <a:avLst/>
          </a:prstGeom>
          <a:noFill/>
        </p:spPr>
        <p:txBody>
          <a:bodyPr wrap="square" rtlCol="0">
            <a:spAutoFit/>
          </a:bodyPr>
          <a:lstStyle/>
          <a:p>
            <a:pPr algn="r"/>
            <a:r>
              <a:rPr lang="en-US" sz="1200" dirty="0"/>
              <a:t>3. Papers are assigned to reviewers using global matching algorithm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3"/>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51"/>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58"/>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50"/>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95"/>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56"/>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55"/>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 grpId="0" animBg="1"/>
      <p:bldP spid="94" grpId="0" animBg="1"/>
      <p:bldP spid="95" grpId="0" animBg="1"/>
      <p:bldP spid="6" grpId="0"/>
      <p:bldP spid="18" grpId="0"/>
      <p:bldP spid="31" grpId="0" animBg="1"/>
      <p:bldP spid="36" grpId="0" animBg="1"/>
      <p:bldP spid="47" grpId="0" animBg="1"/>
      <p:bldP spid="48" grpId="0" animBg="1"/>
      <p:bldP spid="49" grpId="0"/>
      <p:bldP spid="50" grpId="0" animBg="1"/>
      <p:bldP spid="51" grpId="0" animBg="1"/>
      <p:bldP spid="53" grpId="0"/>
      <p:bldP spid="55" grpId="0" animBg="1"/>
      <p:bldP spid="56" grpId="0"/>
      <p:bldP spid="57" grpId="0"/>
      <p:bldP spid="58" grpId="0"/>
      <p:bldP spid="2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0"/>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dirty="0"/>
              <a:t>The Decision Process: In Detail</a:t>
            </a:r>
            <a:endParaRPr dirty="0"/>
          </a:p>
        </p:txBody>
      </p:sp>
      <p:sp>
        <p:nvSpPr>
          <p:cNvPr id="103" name="Google Shape;103;p20"/>
          <p:cNvSpPr txBox="1">
            <a:spLocks noGrp="1"/>
          </p:cNvSpPr>
          <p:nvPr>
            <p:ph idx="1"/>
          </p:nvPr>
        </p:nvSpPr>
        <p:spPr>
          <a:xfrm>
            <a:off x="63062" y="731318"/>
            <a:ext cx="9080938" cy="3806813"/>
          </a:xfrm>
          <a:prstGeom prst="rect">
            <a:avLst/>
          </a:prstGeom>
        </p:spPr>
        <p:txBody>
          <a:bodyPr spcFirstLastPara="1" wrap="square" lIns="91425" tIns="91425" rIns="91425" bIns="91425" anchor="t" anchorCtr="0">
            <a:noAutofit/>
          </a:bodyPr>
          <a:lstStyle/>
          <a:p>
            <a:pPr marL="457200" lvl="0" indent="-304800" rtl="0">
              <a:spcBef>
                <a:spcPts val="0"/>
              </a:spcBef>
              <a:spcAft>
                <a:spcPts val="0"/>
              </a:spcAft>
              <a:buSzPts val="1200"/>
              <a:buAutoNum type="arabicPeriod"/>
            </a:pPr>
            <a:r>
              <a:rPr lang="en" sz="1600" b="1" dirty="0"/>
              <a:t>Program chairs (PCs) assign papers to area chairs (ACs)</a:t>
            </a:r>
            <a:r>
              <a:rPr lang="en" sz="1600" dirty="0"/>
              <a:t>, usually not more than 35 papers per </a:t>
            </a:r>
            <a:r>
              <a:rPr lang="en-US" sz="1600" dirty="0"/>
              <a:t>AC.</a:t>
            </a:r>
            <a:endParaRPr sz="1600" dirty="0"/>
          </a:p>
          <a:p>
            <a:pPr marL="457200" lvl="0" indent="-304800" rtl="0">
              <a:spcBef>
                <a:spcPts val="0"/>
              </a:spcBef>
              <a:spcAft>
                <a:spcPts val="0"/>
              </a:spcAft>
              <a:buSzPts val="1200"/>
              <a:buAutoNum type="arabicPeriod"/>
            </a:pPr>
            <a:r>
              <a:rPr lang="en" sz="1600" b="1" dirty="0"/>
              <a:t>ACs suggest 10 reviewers per paper</a:t>
            </a:r>
            <a:r>
              <a:rPr lang="en" sz="1600" dirty="0"/>
              <a:t>, with help from Toronto Paper Matching Software (TPMS).</a:t>
            </a:r>
            <a:endParaRPr sz="1600" dirty="0"/>
          </a:p>
          <a:p>
            <a:pPr marL="457200" lvl="0" indent="-304800" rtl="0">
              <a:spcBef>
                <a:spcPts val="0"/>
              </a:spcBef>
              <a:spcAft>
                <a:spcPts val="0"/>
              </a:spcAft>
              <a:buSzPts val="1200"/>
              <a:buAutoNum type="arabicPeriod"/>
            </a:pPr>
            <a:r>
              <a:rPr lang="en" sz="1600" b="1" dirty="0"/>
              <a:t>Papers are assigned to reviewers</a:t>
            </a:r>
            <a:r>
              <a:rPr lang="en" sz="1600" dirty="0"/>
              <a:t> (3 per paper) using an optimization algorithm that takes into account AC suggestions, paper load and conflict constraints, and the prayers of PCs that nothing goes wrong.</a:t>
            </a:r>
            <a:endParaRPr sz="1600" dirty="0"/>
          </a:p>
          <a:p>
            <a:pPr marL="457200" lvl="0" indent="-304800" rtl="0">
              <a:spcBef>
                <a:spcPts val="0"/>
              </a:spcBef>
              <a:spcAft>
                <a:spcPts val="0"/>
              </a:spcAft>
              <a:buSzPts val="1200"/>
              <a:buAutoNum type="arabicPeriod"/>
            </a:pPr>
            <a:r>
              <a:rPr lang="en" sz="1600" b="1" dirty="0"/>
              <a:t>Reviewers submit initial reviews</a:t>
            </a:r>
            <a:r>
              <a:rPr lang="en" sz="1600" dirty="0"/>
              <a:t>, typically handling 6-10 papers each. A</a:t>
            </a:r>
            <a:r>
              <a:rPr lang="en-US" sz="1600" dirty="0"/>
              <a:t>C</a:t>
            </a:r>
            <a:r>
              <a:rPr lang="en" sz="1600" dirty="0"/>
              <a:t>s check quality of reviews, chase late reviewers, and assign emergency reviewers as necessary.</a:t>
            </a:r>
            <a:endParaRPr sz="1600" dirty="0"/>
          </a:p>
          <a:p>
            <a:pPr marL="457200" lvl="0" indent="-304800" rtl="0">
              <a:spcBef>
                <a:spcPts val="0"/>
              </a:spcBef>
              <a:spcAft>
                <a:spcPts val="0"/>
              </a:spcAft>
              <a:buSzPts val="1200"/>
              <a:buAutoNum type="arabicPeriod"/>
            </a:pPr>
            <a:r>
              <a:rPr lang="en" sz="1600" b="1" dirty="0"/>
              <a:t>Authors receive reviews</a:t>
            </a:r>
            <a:r>
              <a:rPr lang="en" sz="1600" dirty="0"/>
              <a:t> with a mixture of gasps, grimaces, grumbles, and the occasional grin. After much thought and re-reading of paper and reviews, authors submit rebuttals.</a:t>
            </a:r>
            <a:endParaRPr sz="1600" dirty="0"/>
          </a:p>
          <a:p>
            <a:pPr marL="457200" lvl="0" indent="-304800" rtl="0">
              <a:spcBef>
                <a:spcPts val="0"/>
              </a:spcBef>
              <a:spcAft>
                <a:spcPts val="0"/>
              </a:spcAft>
              <a:buSzPts val="1200"/>
              <a:buAutoNum type="arabicPeriod"/>
            </a:pPr>
            <a:r>
              <a:rPr lang="en" sz="1600" b="1" dirty="0"/>
              <a:t>Discussion ensues among reviewers and AC</a:t>
            </a:r>
            <a:r>
              <a:rPr lang="en" sz="1600" dirty="0"/>
              <a:t>, based on all reviews, rebuttal, and paper.  Reviewers update their ratings and justification.</a:t>
            </a:r>
          </a:p>
          <a:p>
            <a:pPr marL="457200" lvl="0" indent="-304800" rtl="0">
              <a:spcBef>
                <a:spcPts val="0"/>
              </a:spcBef>
              <a:spcAft>
                <a:spcPts val="0"/>
              </a:spcAft>
              <a:buSzPts val="1200"/>
              <a:buAutoNum type="arabicPeriod"/>
            </a:pPr>
            <a:r>
              <a:rPr lang="en" sz="1600" b="1" dirty="0"/>
              <a:t>ACs make decisions and write meta-reviews.</a:t>
            </a:r>
            <a:r>
              <a:rPr lang="en" sz="1600" dirty="0"/>
              <a:t> The decision and meta-review are recorded by the primary AC for each paper and checked/approved by the secondary AC. Primary and secondary A</a:t>
            </a:r>
            <a:r>
              <a:rPr lang="en-US" sz="1600" dirty="0"/>
              <a:t>Cs discuss borderline papers</a:t>
            </a:r>
            <a:r>
              <a:rPr lang="en" sz="1600" dirty="0"/>
              <a:t>. Additional opinions may be sought from other expert ACs after checking for conflicts. In addition to accept/reject decisions, AC pairs provide a roughly ranked list of oral/spotlight nominations to the PCs.</a:t>
            </a:r>
            <a:endParaRPr sz="1600" dirty="0"/>
          </a:p>
          <a:p>
            <a:pPr marL="457200" lvl="0" indent="-304800" rtl="0">
              <a:spcBef>
                <a:spcPts val="0"/>
              </a:spcBef>
              <a:spcAft>
                <a:spcPts val="0"/>
              </a:spcAft>
              <a:buSzPts val="1200"/>
              <a:buAutoNum type="arabicPeriod"/>
            </a:pPr>
            <a:r>
              <a:rPr lang="en" sz="1600" b="1" dirty="0"/>
              <a:t>PCs make final determination of poster/spotlight/oral </a:t>
            </a:r>
            <a:r>
              <a:rPr lang="en" sz="1600" dirty="0"/>
              <a:t>for accepted papers, almost entirely based on the recommendations of the ACs but taking into account time and space constraints and topic diversity.</a:t>
            </a:r>
            <a:endParaRPr sz="1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8C89E02-59EF-0C45-9114-B186697BCA57}"/>
              </a:ext>
            </a:extLst>
          </p:cNvPr>
          <p:cNvSpPr>
            <a:spLocks noGrp="1"/>
          </p:cNvSpPr>
          <p:nvPr>
            <p:ph type="title"/>
          </p:nvPr>
        </p:nvSpPr>
        <p:spPr/>
        <p:txBody>
          <a:bodyPr>
            <a:normAutofit/>
          </a:bodyPr>
          <a:lstStyle/>
          <a:p>
            <a:r>
              <a:rPr lang="en-US" dirty="0"/>
              <a:t>Three phases of AC duties</a:t>
            </a:r>
          </a:p>
        </p:txBody>
      </p:sp>
      <p:sp>
        <p:nvSpPr>
          <p:cNvPr id="3" name="Text Placeholder 2"/>
          <p:cNvSpPr>
            <a:spLocks noGrp="1"/>
          </p:cNvSpPr>
          <p:nvPr>
            <p:ph idx="1"/>
          </p:nvPr>
        </p:nvSpPr>
        <p:spPr/>
        <p:txBody>
          <a:bodyPr>
            <a:noAutofit/>
          </a:bodyPr>
          <a:lstStyle/>
          <a:p>
            <a:pPr marL="457200" indent="-342900">
              <a:lnSpc>
                <a:spcPct val="100000"/>
              </a:lnSpc>
              <a:buSzPct val="100000"/>
              <a:buFont typeface="+mj-lt"/>
              <a:buAutoNum type="arabicPeriod"/>
            </a:pPr>
            <a:r>
              <a:rPr lang="en-US" sz="1800" dirty="0"/>
              <a:t>Assign papers to reviewers</a:t>
            </a:r>
          </a:p>
          <a:p>
            <a:pPr marL="800100" lvl="1" indent="-342900">
              <a:lnSpc>
                <a:spcPct val="100000"/>
              </a:lnSpc>
              <a:buSzPct val="100000"/>
            </a:pPr>
            <a:r>
              <a:rPr lang="en-US" sz="1600" dirty="0"/>
              <a:t>In some ways, this is actually </a:t>
            </a:r>
            <a:r>
              <a:rPr lang="en-US" sz="1600" b="1" dirty="0"/>
              <a:t>the most important step</a:t>
            </a:r>
            <a:r>
              <a:rPr lang="en-US" sz="1600" dirty="0"/>
              <a:t>. If done well, the rest of the process is a piece of cake.  If not, it’s a disaster.</a:t>
            </a:r>
          </a:p>
          <a:p>
            <a:pPr marL="800100" lvl="1" indent="-342900">
              <a:lnSpc>
                <a:spcPct val="100000"/>
              </a:lnSpc>
              <a:buSzPct val="100000"/>
            </a:pPr>
            <a:r>
              <a:rPr lang="en-US" sz="1600" b="1" dirty="0"/>
              <a:t>Do not rely solely on TPMS and topic matching</a:t>
            </a:r>
            <a:r>
              <a:rPr lang="en-US" sz="1600" dirty="0"/>
              <a:t>. You are smarter than a weighted histogram matcher, right? The automated tools provide initial rankings, but ultimately you should rely on your judgment.</a:t>
            </a:r>
          </a:p>
          <a:p>
            <a:pPr marL="457200" indent="-342900">
              <a:lnSpc>
                <a:spcPct val="100000"/>
              </a:lnSpc>
              <a:buSzPct val="100000"/>
              <a:buFont typeface="+mj-lt"/>
              <a:buAutoNum type="arabicPeriod"/>
            </a:pPr>
            <a:r>
              <a:rPr lang="en-US" dirty="0"/>
              <a:t>Guide the review/discussion process</a:t>
            </a:r>
          </a:p>
          <a:p>
            <a:pPr marL="800100" lvl="1" indent="-342900">
              <a:lnSpc>
                <a:spcPct val="100000"/>
              </a:lnSpc>
              <a:buSzPct val="100000"/>
            </a:pPr>
            <a:r>
              <a:rPr lang="en-US" sz="1600" dirty="0"/>
              <a:t>Check that submitted reviews are complete and respectful. Catching bad reviews early can save you (and the authors) a lot of pain later.</a:t>
            </a:r>
          </a:p>
          <a:p>
            <a:pPr marL="800100" lvl="1" indent="-342900">
              <a:lnSpc>
                <a:spcPct val="100000"/>
              </a:lnSpc>
              <a:buSzPct val="100000"/>
            </a:pPr>
            <a:r>
              <a:rPr lang="en-US" sz="1600" dirty="0"/>
              <a:t>Post-review, start discussions where appropriate to clarify any conflicting opinions.</a:t>
            </a:r>
          </a:p>
          <a:p>
            <a:pPr marL="800100" lvl="1" indent="-342900">
              <a:lnSpc>
                <a:spcPct val="100000"/>
              </a:lnSpc>
              <a:buSzPct val="100000"/>
            </a:pPr>
            <a:r>
              <a:rPr lang="en-US" sz="1600" dirty="0"/>
              <a:t>Get reviewers to update their final ratings – especially to reconsider their positions once they have more context (rebuttal, other reviews) and time to reflect.</a:t>
            </a:r>
            <a:endParaRPr lang="en-US" sz="1800" dirty="0"/>
          </a:p>
          <a:p>
            <a:pPr marL="457200" indent="-342900">
              <a:lnSpc>
                <a:spcPct val="100000"/>
              </a:lnSpc>
              <a:buSzPct val="100000"/>
              <a:buFont typeface="+mj-lt"/>
              <a:buAutoNum type="arabicPeriod"/>
            </a:pPr>
            <a:r>
              <a:rPr lang="en-US" sz="1800" dirty="0"/>
              <a:t>Decide, write meta-reviews; check decisions and meta-reviews of papers for which you are secondary meta-reviewer</a:t>
            </a:r>
          </a:p>
        </p:txBody>
      </p:sp>
    </p:spTree>
    <p:extLst>
      <p:ext uri="{BB962C8B-B14F-4D97-AF65-F5344CB8AC3E}">
        <p14:creationId xmlns:p14="http://schemas.microsoft.com/office/powerpoint/2010/main" val="15641125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F1241D1-4896-7140-BF82-993A2C148706}"/>
              </a:ext>
            </a:extLst>
          </p:cNvPr>
          <p:cNvSpPr>
            <a:spLocks noGrp="1"/>
          </p:cNvSpPr>
          <p:nvPr>
            <p:ph type="title"/>
          </p:nvPr>
        </p:nvSpPr>
        <p:spPr/>
        <p:txBody>
          <a:bodyPr/>
          <a:lstStyle/>
          <a:p>
            <a:r>
              <a:rPr lang="en-US" dirty="0"/>
              <a:t>How to choose reviewers</a:t>
            </a:r>
          </a:p>
        </p:txBody>
      </p:sp>
      <p:sp>
        <p:nvSpPr>
          <p:cNvPr id="3" name="Text Placeholder 2"/>
          <p:cNvSpPr>
            <a:spLocks noGrp="1"/>
          </p:cNvSpPr>
          <p:nvPr>
            <p:ph idx="1"/>
          </p:nvPr>
        </p:nvSpPr>
        <p:spPr/>
        <p:txBody>
          <a:bodyPr>
            <a:noAutofit/>
          </a:bodyPr>
          <a:lstStyle/>
          <a:p>
            <a:pPr marL="571500" indent="-457200">
              <a:lnSpc>
                <a:spcPct val="100000"/>
              </a:lnSpc>
              <a:spcBef>
                <a:spcPts val="0"/>
              </a:spcBef>
              <a:buSzPct val="100000"/>
              <a:buAutoNum type="arabicPeriod"/>
            </a:pPr>
            <a:r>
              <a:rPr lang="en-US" sz="1800" dirty="0"/>
              <a:t>Spend a few minutes reading the abstract / intro / figures / citations to understand the key idea, main technical topics, and community involved.</a:t>
            </a:r>
          </a:p>
          <a:p>
            <a:pPr marL="571500" indent="-457200">
              <a:lnSpc>
                <a:spcPct val="100000"/>
              </a:lnSpc>
              <a:spcBef>
                <a:spcPts val="0"/>
              </a:spcBef>
              <a:buSzPct val="100000"/>
              <a:buFont typeface="Arial" panose="020B0604020202020204" pitchFamily="34" charset="0"/>
              <a:buAutoNum type="arabicPeriod"/>
            </a:pPr>
            <a:r>
              <a:rPr lang="en-US" sz="1800" dirty="0"/>
              <a:t>While reading the paper, jot down names of reviewers that come to mind. Look through the list of references for more ideas. Finally, look at top-ranked reviewers according to TPMS scores. </a:t>
            </a:r>
          </a:p>
          <a:p>
            <a:pPr marL="571500" indent="-457200">
              <a:lnSpc>
                <a:spcPct val="100000"/>
              </a:lnSpc>
              <a:spcBef>
                <a:spcPts val="0"/>
              </a:spcBef>
              <a:buSzPct val="100000"/>
              <a:buAutoNum type="arabicPeriod"/>
            </a:pPr>
            <a:r>
              <a:rPr lang="en-US" sz="1800" dirty="0"/>
              <a:t>Suggest a mix of 10 potential reviewers who have expertise in each main technical topic, are likely to enjoy reading the paper, and can give feedback on the big ideas as well as technical details.</a:t>
            </a:r>
          </a:p>
          <a:p>
            <a:pPr marL="228600" indent="0">
              <a:lnSpc>
                <a:spcPct val="100000"/>
              </a:lnSpc>
              <a:spcBef>
                <a:spcPts val="0"/>
              </a:spcBef>
              <a:buSzPct val="100000"/>
              <a:buNone/>
            </a:pPr>
            <a:r>
              <a:rPr lang="en-US" b="1" dirty="0"/>
              <a:t>Pro tips: </a:t>
            </a:r>
          </a:p>
          <a:p>
            <a:pPr marL="571500" indent="-342900">
              <a:lnSpc>
                <a:spcPct val="100000"/>
              </a:lnSpc>
              <a:spcBef>
                <a:spcPts val="0"/>
              </a:spcBef>
              <a:buSzPct val="100000"/>
            </a:pPr>
            <a:r>
              <a:rPr lang="en-US" sz="1800" dirty="0"/>
              <a:t>Do not trust TPMS blindly; many of its suggestions are bad. Verify the suggestions by checking the reviewers’ Google Scholar profiles. </a:t>
            </a:r>
          </a:p>
          <a:p>
            <a:pPr marL="571500" indent="-342900">
              <a:lnSpc>
                <a:spcPct val="100000"/>
              </a:lnSpc>
              <a:spcBef>
                <a:spcPts val="0"/>
              </a:spcBef>
              <a:buSzPct val="100000"/>
            </a:pPr>
            <a:r>
              <a:rPr lang="en-US" sz="1800" dirty="0"/>
              <a:t>Some reviewers may not show up in the TPMS rankings because they did not create a TPMS profile. If you think of somebody who may be good to review a paper, search for their name directly. </a:t>
            </a:r>
            <a:endParaRPr lang="en-US" sz="1100" dirty="0"/>
          </a:p>
        </p:txBody>
      </p:sp>
    </p:spTree>
    <p:extLst>
      <p:ext uri="{BB962C8B-B14F-4D97-AF65-F5344CB8AC3E}">
        <p14:creationId xmlns:p14="http://schemas.microsoft.com/office/powerpoint/2010/main" val="3785885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16"/>
          <p:cNvSpPr txBox="1">
            <a:spLocks noGrp="1"/>
          </p:cNvSpPr>
          <p:nvPr>
            <p:ph type="title"/>
          </p:nvPr>
        </p:nvSpPr>
        <p:spPr>
          <a:prstGeom prst="rect">
            <a:avLst/>
          </a:prstGeom>
        </p:spPr>
        <p:txBody>
          <a:bodyPr spcFirstLastPara="1" vert="horz" wrap="square" lIns="68569" tIns="34275" rIns="68569" bIns="34275" rtlCol="0" anchor="ctr" anchorCtr="0">
            <a:noAutofit/>
          </a:bodyPr>
          <a:lstStyle/>
          <a:p>
            <a:pPr>
              <a:spcBef>
                <a:spcPts val="0"/>
              </a:spcBef>
            </a:pPr>
            <a:r>
              <a:rPr lang="en-US" dirty="0"/>
              <a:t>Level of decisions</a:t>
            </a:r>
            <a:endParaRPr dirty="0"/>
          </a:p>
        </p:txBody>
      </p:sp>
      <p:sp>
        <p:nvSpPr>
          <p:cNvPr id="104" name="Google Shape;104;p16"/>
          <p:cNvSpPr txBox="1">
            <a:spLocks noGrp="1"/>
          </p:cNvSpPr>
          <p:nvPr>
            <p:ph idx="1"/>
          </p:nvPr>
        </p:nvSpPr>
        <p:spPr>
          <a:xfrm>
            <a:off x="628649" y="825910"/>
            <a:ext cx="8010853" cy="3806813"/>
          </a:xfrm>
          <a:prstGeom prst="rect">
            <a:avLst/>
          </a:prstGeom>
        </p:spPr>
        <p:txBody>
          <a:bodyPr spcFirstLastPara="1" vert="horz" wrap="square" lIns="68569" tIns="34275" rIns="68569" bIns="34275" rtlCol="0" anchor="t" anchorCtr="0">
            <a:noAutofit/>
          </a:bodyPr>
          <a:lstStyle/>
          <a:p>
            <a:r>
              <a:rPr lang="en-US" sz="1800" b="1" dirty="0"/>
              <a:t>Award:</a:t>
            </a:r>
            <a:r>
              <a:rPr lang="en-US" sz="1800" dirty="0"/>
              <a:t> major advances that will heavily impact the field; will be used by many people, create new capabilities, etc. </a:t>
            </a:r>
          </a:p>
          <a:p>
            <a:pPr lvl="1"/>
            <a:r>
              <a:rPr lang="en-US"/>
              <a:t>E.g., ResNet</a:t>
            </a:r>
            <a:r>
              <a:rPr lang="en-US" dirty="0"/>
              <a:t> (CVPR 2016 Best Paper), Mask R-CNN (ICCV 2017 Best Paper)</a:t>
            </a:r>
            <a:endParaRPr dirty="0"/>
          </a:p>
          <a:p>
            <a:r>
              <a:rPr lang="en-US" sz="1800" b="1" dirty="0"/>
              <a:t>Oral:</a:t>
            </a:r>
            <a:r>
              <a:rPr lang="en-US" sz="1800" dirty="0"/>
              <a:t> potential to be very significant; worthwhile for the whole community to hear about</a:t>
            </a:r>
            <a:endParaRPr sz="1800" dirty="0"/>
          </a:p>
          <a:p>
            <a:r>
              <a:rPr lang="en-US" sz="1800" b="1" dirty="0"/>
              <a:t>Poster:</a:t>
            </a:r>
            <a:r>
              <a:rPr lang="en-US" sz="1800" dirty="0"/>
              <a:t> incremental steps that expand the sum of the community’s knowledge or add bricks to the cathedral of knowledge; papers introducing useful tools; papers of interest to a subcommunity</a:t>
            </a:r>
          </a:p>
          <a:p>
            <a:pPr lvl="1"/>
            <a:r>
              <a:rPr lang="en-US" dirty="0"/>
              <a:t>Also, creative ideas that are hard to judge but could be promising -- no one knows the future, so we should give the benefit of the doubt to </a:t>
            </a:r>
            <a:r>
              <a:rPr lang="en-US" i="1" dirty="0"/>
              <a:t>plausible</a:t>
            </a:r>
            <a:r>
              <a:rPr lang="en-US" dirty="0"/>
              <a:t> ideas</a:t>
            </a:r>
          </a:p>
          <a:p>
            <a:r>
              <a:rPr lang="en-US" sz="1800" b="1" dirty="0"/>
              <a:t>Reject:</a:t>
            </a:r>
            <a:r>
              <a:rPr lang="en-US" sz="1800" dirty="0"/>
              <a:t> unlikely to be significant</a:t>
            </a:r>
          </a:p>
          <a:p>
            <a:pPr marL="0" indent="0">
              <a:buNone/>
            </a:pPr>
            <a:endParaRPr lang="en-US" sz="1800" dirty="0"/>
          </a:p>
          <a:p>
            <a:r>
              <a:rPr lang="en-US" sz="1800" dirty="0"/>
              <a:t>Your job as an AC is mainly to decide acceptance/rejection and to provide PCs with </a:t>
            </a:r>
            <a:r>
              <a:rPr lang="en-US" sz="1800" i="1" dirty="0"/>
              <a:t>recommendations</a:t>
            </a:r>
            <a:r>
              <a:rPr lang="en-US" sz="1800" dirty="0"/>
              <a:t> for orals and awards</a:t>
            </a:r>
            <a:endParaRPr sz="1800" dirty="0"/>
          </a:p>
        </p:txBody>
      </p:sp>
    </p:spTree>
    <p:extLst>
      <p:ext uri="{BB962C8B-B14F-4D97-AF65-F5344CB8AC3E}">
        <p14:creationId xmlns:p14="http://schemas.microsoft.com/office/powerpoint/2010/main" val="11033662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19"/>
          <p:cNvSpPr txBox="1">
            <a:spLocks noGrp="1"/>
          </p:cNvSpPr>
          <p:nvPr>
            <p:ph type="title"/>
          </p:nvPr>
        </p:nvSpPr>
        <p:spPr>
          <a:prstGeom prst="rect">
            <a:avLst/>
          </a:prstGeom>
        </p:spPr>
        <p:txBody>
          <a:bodyPr spcFirstLastPara="1" vert="horz" wrap="square" lIns="68569" tIns="34275" rIns="68569" bIns="34275" rtlCol="0" anchor="ctr" anchorCtr="0">
            <a:noAutofit/>
          </a:bodyPr>
          <a:lstStyle/>
          <a:p>
            <a:pPr>
              <a:spcBef>
                <a:spcPts val="0"/>
              </a:spcBef>
            </a:pPr>
            <a:r>
              <a:rPr lang="en-US"/>
              <a:t>Why not accept everything?</a:t>
            </a:r>
            <a:endParaRPr/>
          </a:p>
        </p:txBody>
      </p:sp>
      <p:sp>
        <p:nvSpPr>
          <p:cNvPr id="122" name="Google Shape;122;p19"/>
          <p:cNvSpPr txBox="1">
            <a:spLocks noGrp="1"/>
          </p:cNvSpPr>
          <p:nvPr>
            <p:ph idx="1"/>
          </p:nvPr>
        </p:nvSpPr>
        <p:spPr>
          <a:prstGeom prst="rect">
            <a:avLst/>
          </a:prstGeom>
        </p:spPr>
        <p:txBody>
          <a:bodyPr spcFirstLastPara="1" vert="horz" wrap="square" lIns="68569" tIns="34275" rIns="68569" bIns="34275" rtlCol="0" anchor="t" anchorCtr="0">
            <a:noAutofit/>
          </a:bodyPr>
          <a:lstStyle/>
          <a:p>
            <a:pPr marL="0" indent="0">
              <a:lnSpc>
                <a:spcPct val="100000"/>
              </a:lnSpc>
              <a:buNone/>
            </a:pPr>
            <a:r>
              <a:rPr lang="en-US" dirty="0"/>
              <a:t>Papers can have a </a:t>
            </a:r>
            <a:r>
              <a:rPr lang="en-US" i="1" dirty="0"/>
              <a:t>negative</a:t>
            </a:r>
            <a:r>
              <a:rPr lang="en-US" dirty="0"/>
              <a:t> impact:</a:t>
            </a:r>
            <a:endParaRPr dirty="0"/>
          </a:p>
          <a:p>
            <a:pPr marL="342900" indent="-257175">
              <a:lnSpc>
                <a:spcPct val="100000"/>
              </a:lnSpc>
              <a:buSzPts val="1800"/>
              <a:buChar char="●"/>
            </a:pPr>
            <a:r>
              <a:rPr lang="en-US" dirty="0"/>
              <a:t>Wrong or fraudulent results mislead the field and damage the reputation of the conference.</a:t>
            </a:r>
            <a:endParaRPr dirty="0"/>
          </a:p>
          <a:p>
            <a:pPr marL="342900" indent="-257175">
              <a:lnSpc>
                <a:spcPct val="100000"/>
              </a:lnSpc>
              <a:spcBef>
                <a:spcPts val="0"/>
              </a:spcBef>
              <a:buSzPts val="1800"/>
              <a:buChar char="●"/>
            </a:pPr>
            <a:r>
              <a:rPr lang="en-US" dirty="0"/>
              <a:t>Misleading evaluation makes it hard to compare with, kills follow-up.</a:t>
            </a:r>
            <a:endParaRPr dirty="0"/>
          </a:p>
          <a:p>
            <a:pPr marL="342900" indent="-257175">
              <a:lnSpc>
                <a:spcPct val="100000"/>
              </a:lnSpc>
              <a:spcBef>
                <a:spcPts val="0"/>
              </a:spcBef>
              <a:buSzPts val="1800"/>
              <a:buChar char="●"/>
            </a:pPr>
            <a:r>
              <a:rPr lang="en-US" dirty="0"/>
              <a:t>Creates bad precedent (weak paper X got in, so this one should too).</a:t>
            </a:r>
            <a:endParaRPr dirty="0"/>
          </a:p>
          <a:p>
            <a:pPr marL="342900" indent="-257175">
              <a:lnSpc>
                <a:spcPct val="100000"/>
              </a:lnSpc>
              <a:spcBef>
                <a:spcPts val="0"/>
              </a:spcBef>
              <a:buSzPts val="1800"/>
              <a:buChar char="●"/>
            </a:pPr>
            <a:r>
              <a:rPr lang="en-US" dirty="0"/>
              <a:t>Fatigue/overload of too many papers, wastes everyone’s time.</a:t>
            </a:r>
            <a:endParaRPr dirty="0"/>
          </a:p>
          <a:p>
            <a:pPr marL="0" indent="0">
              <a:lnSpc>
                <a:spcPct val="100000"/>
              </a:lnSpc>
              <a:buNone/>
            </a:pPr>
            <a:endParaRPr dirty="0"/>
          </a:p>
          <a:p>
            <a:pPr marL="0" indent="0">
              <a:lnSpc>
                <a:spcPct val="100000"/>
              </a:lnSpc>
              <a:buNone/>
            </a:pPr>
            <a:r>
              <a:rPr lang="en-US" dirty="0"/>
              <a:t>Each weak or mediocre paper we accept hurts the conference a little (though not as much as rejecting a good paper).</a:t>
            </a:r>
            <a:endParaRPr dirty="0"/>
          </a:p>
        </p:txBody>
      </p:sp>
    </p:spTree>
    <p:extLst>
      <p:ext uri="{BB962C8B-B14F-4D97-AF65-F5344CB8AC3E}">
        <p14:creationId xmlns:p14="http://schemas.microsoft.com/office/powerpoint/2010/main" val="25198183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21"/>
          <p:cNvSpPr txBox="1">
            <a:spLocks noGrp="1"/>
          </p:cNvSpPr>
          <p:nvPr>
            <p:ph type="title"/>
          </p:nvPr>
        </p:nvSpPr>
        <p:spPr>
          <a:prstGeom prst="rect">
            <a:avLst/>
          </a:prstGeom>
        </p:spPr>
        <p:txBody>
          <a:bodyPr spcFirstLastPara="1" vert="horz" wrap="square" lIns="68569" tIns="34275" rIns="68569" bIns="34275" rtlCol="0" anchor="ctr" anchorCtr="0">
            <a:noAutofit/>
          </a:bodyPr>
          <a:lstStyle/>
          <a:p>
            <a:pPr>
              <a:spcBef>
                <a:spcPts val="0"/>
              </a:spcBef>
            </a:pPr>
            <a:r>
              <a:rPr lang="en-US" dirty="0"/>
              <a:t>The role of experimental evaluation</a:t>
            </a:r>
            <a:endParaRPr dirty="0"/>
          </a:p>
        </p:txBody>
      </p:sp>
      <p:sp>
        <p:nvSpPr>
          <p:cNvPr id="134" name="Google Shape;134;p21"/>
          <p:cNvSpPr txBox="1">
            <a:spLocks noGrp="1"/>
          </p:cNvSpPr>
          <p:nvPr>
            <p:ph idx="1"/>
          </p:nvPr>
        </p:nvSpPr>
        <p:spPr>
          <a:prstGeom prst="rect">
            <a:avLst/>
          </a:prstGeom>
        </p:spPr>
        <p:txBody>
          <a:bodyPr spcFirstLastPara="1" vert="horz" wrap="square" lIns="68569" tIns="34275" rIns="68569" bIns="34275" rtlCol="0" anchor="t" anchorCtr="0">
            <a:noAutofit/>
          </a:bodyPr>
          <a:lstStyle/>
          <a:p>
            <a:pPr marL="0" indent="0">
              <a:lnSpc>
                <a:spcPct val="100000"/>
              </a:lnSpc>
              <a:buNone/>
            </a:pPr>
            <a:r>
              <a:rPr lang="en-US" dirty="0"/>
              <a:t>“Extraordinary claims require extraordinary evidence.” </a:t>
            </a:r>
            <a:br>
              <a:rPr lang="en-US" dirty="0"/>
            </a:br>
            <a:r>
              <a:rPr lang="en-US" dirty="0"/>
              <a:t>— Pierre Simon-Laplace, paraphrased</a:t>
            </a:r>
            <a:endParaRPr dirty="0"/>
          </a:p>
          <a:p>
            <a:pPr marL="0" indent="0">
              <a:lnSpc>
                <a:spcPct val="100000"/>
              </a:lnSpc>
              <a:buNone/>
            </a:pPr>
            <a:endParaRPr dirty="0"/>
          </a:p>
          <a:p>
            <a:pPr marL="0" indent="0">
              <a:lnSpc>
                <a:spcPct val="100000"/>
              </a:lnSpc>
              <a:buNone/>
            </a:pPr>
            <a:r>
              <a:rPr lang="en-US" dirty="0"/>
              <a:t>Different papers require different levels of evaluation, for example:</a:t>
            </a:r>
            <a:endParaRPr dirty="0"/>
          </a:p>
          <a:p>
            <a:pPr marL="342900" indent="-257175">
              <a:lnSpc>
                <a:spcPct val="100000"/>
              </a:lnSpc>
              <a:buSzPts val="1800"/>
              <a:buChar char="●"/>
            </a:pPr>
            <a:r>
              <a:rPr lang="en-US" dirty="0"/>
              <a:t>Potentially transformative idea: basic proof-of-concept</a:t>
            </a:r>
            <a:endParaRPr dirty="0"/>
          </a:p>
          <a:p>
            <a:pPr marL="342900" indent="-257175">
              <a:lnSpc>
                <a:spcPct val="100000"/>
              </a:lnSpc>
              <a:spcBef>
                <a:spcPts val="0"/>
              </a:spcBef>
              <a:buSzPts val="1800"/>
              <a:buChar char="●"/>
            </a:pPr>
            <a:r>
              <a:rPr lang="en-US" dirty="0"/>
              <a:t>Established problem, plausible idea: benchmark results</a:t>
            </a:r>
            <a:endParaRPr dirty="0"/>
          </a:p>
          <a:p>
            <a:pPr marL="342900" indent="-257175">
              <a:lnSpc>
                <a:spcPct val="100000"/>
              </a:lnSpc>
              <a:spcBef>
                <a:spcPts val="0"/>
              </a:spcBef>
              <a:buSzPts val="1800"/>
              <a:buChar char="●"/>
            </a:pPr>
            <a:r>
              <a:rPr lang="en-US" dirty="0"/>
              <a:t>Weird, overly complex, implausible, and/or seemingly incremental: extraordinary results (which need to be scrutinized carefully)</a:t>
            </a:r>
            <a:endParaRPr dirty="0"/>
          </a:p>
          <a:p>
            <a:pPr marL="342900" indent="-257175">
              <a:lnSpc>
                <a:spcPct val="100000"/>
              </a:lnSpc>
              <a:spcBef>
                <a:spcPts val="0"/>
              </a:spcBef>
              <a:buSzPts val="1800"/>
              <a:buChar char="●"/>
            </a:pPr>
            <a:r>
              <a:rPr lang="en-US" dirty="0"/>
              <a:t>Position piece or theory paper: no experiments </a:t>
            </a:r>
          </a:p>
          <a:p>
            <a:pPr marL="85725" indent="0">
              <a:lnSpc>
                <a:spcPct val="100000"/>
              </a:lnSpc>
              <a:spcBef>
                <a:spcPts val="0"/>
              </a:spcBef>
              <a:buSzPts val="1800"/>
              <a:buNone/>
            </a:pPr>
            <a:endParaRPr lang="en-US" dirty="0"/>
          </a:p>
          <a:p>
            <a:pPr marL="85725" indent="0">
              <a:lnSpc>
                <a:spcPct val="100000"/>
              </a:lnSpc>
              <a:spcBef>
                <a:spcPts val="0"/>
              </a:spcBef>
              <a:buSzPts val="1800"/>
              <a:buNone/>
            </a:pPr>
            <a:r>
              <a:rPr lang="en-US" dirty="0"/>
              <a:t>Having a good idea is not enough to have a paper. Ideas are cheap.</a:t>
            </a:r>
            <a:endParaRPr dirty="0"/>
          </a:p>
        </p:txBody>
      </p:sp>
    </p:spTree>
    <p:extLst>
      <p:ext uri="{BB962C8B-B14F-4D97-AF65-F5344CB8AC3E}">
        <p14:creationId xmlns:p14="http://schemas.microsoft.com/office/powerpoint/2010/main" val="27962229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5118</TotalTime>
  <Words>1954</Words>
  <Application>Microsoft Macintosh PowerPoint</Application>
  <PresentationFormat>On-screen Show (16:9)</PresentationFormat>
  <Paragraphs>129</Paragraphs>
  <Slides>17</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How to Be an Area Chair  for ICCV</vt:lpstr>
      <vt:lpstr>Guiding principles</vt:lpstr>
      <vt:lpstr>The Decision Process: Overview</vt:lpstr>
      <vt:lpstr>The Decision Process: In Detail</vt:lpstr>
      <vt:lpstr>Three phases of AC duties</vt:lpstr>
      <vt:lpstr>How to choose reviewers</vt:lpstr>
      <vt:lpstr>Level of decisions</vt:lpstr>
      <vt:lpstr>Why not accept everything?</vt:lpstr>
      <vt:lpstr>The role of experimental evaluation</vt:lpstr>
      <vt:lpstr>How to decide</vt:lpstr>
      <vt:lpstr>How to write meta-reviews</vt:lpstr>
      <vt:lpstr>Meta-reviews for easy cases</vt:lpstr>
      <vt:lpstr>Meta-reviews for difficult cases</vt:lpstr>
      <vt:lpstr>Good meta-review</vt:lpstr>
      <vt:lpstr>Not good enough</vt:lpstr>
      <vt:lpstr>Overruling reviewers</vt:lpstr>
      <vt:lpstr>Main take-aways</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Review for CVPR</dc:title>
  <dc:creator>Derek Hoiem</dc:creator>
  <cp:lastModifiedBy>Microsoft Office User</cp:lastModifiedBy>
  <cp:revision>112</cp:revision>
  <dcterms:modified xsi:type="dcterms:W3CDTF">2019-03-15T16:00:29Z</dcterms:modified>
</cp:coreProperties>
</file>